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8" r:id="rId1"/>
  </p:sldMasterIdLst>
  <p:notesMasterIdLst>
    <p:notesMasterId r:id="rId55"/>
  </p:notesMasterIdLst>
  <p:sldIdLst>
    <p:sldId id="313" r:id="rId2"/>
    <p:sldId id="269" r:id="rId3"/>
    <p:sldId id="261" r:id="rId4"/>
    <p:sldId id="314" r:id="rId5"/>
    <p:sldId id="317" r:id="rId6"/>
    <p:sldId id="315" r:id="rId7"/>
    <p:sldId id="268" r:id="rId8"/>
    <p:sldId id="316" r:id="rId9"/>
    <p:sldId id="330" r:id="rId10"/>
    <p:sldId id="264" r:id="rId11"/>
    <p:sldId id="265" r:id="rId12"/>
    <p:sldId id="266" r:id="rId13"/>
    <p:sldId id="267" r:id="rId14"/>
    <p:sldId id="298" r:id="rId15"/>
    <p:sldId id="300" r:id="rId16"/>
    <p:sldId id="320" r:id="rId17"/>
    <p:sldId id="321" r:id="rId18"/>
    <p:sldId id="322" r:id="rId19"/>
    <p:sldId id="323" r:id="rId20"/>
    <p:sldId id="324" r:id="rId21"/>
    <p:sldId id="325" r:id="rId22"/>
    <p:sldId id="278" r:id="rId23"/>
    <p:sldId id="302" r:id="rId24"/>
    <p:sldId id="319" r:id="rId25"/>
    <p:sldId id="303" r:id="rId26"/>
    <p:sldId id="279" r:id="rId27"/>
    <p:sldId id="270" r:id="rId28"/>
    <p:sldId id="281" r:id="rId29"/>
    <p:sldId id="282" r:id="rId30"/>
    <p:sldId id="283" r:id="rId31"/>
    <p:sldId id="284" r:id="rId32"/>
    <p:sldId id="286" r:id="rId33"/>
    <p:sldId id="351" r:id="rId34"/>
    <p:sldId id="288" r:id="rId35"/>
    <p:sldId id="346" r:id="rId36"/>
    <p:sldId id="335" r:id="rId37"/>
    <p:sldId id="347" r:id="rId38"/>
    <p:sldId id="350" r:id="rId39"/>
    <p:sldId id="348" r:id="rId40"/>
    <p:sldId id="345" r:id="rId41"/>
    <p:sldId id="339" r:id="rId42"/>
    <p:sldId id="349" r:id="rId43"/>
    <p:sldId id="299" r:id="rId44"/>
    <p:sldId id="304" r:id="rId45"/>
    <p:sldId id="308" r:id="rId46"/>
    <p:sldId id="327" r:id="rId47"/>
    <p:sldId id="328" r:id="rId48"/>
    <p:sldId id="305" r:id="rId49"/>
    <p:sldId id="307" r:id="rId50"/>
    <p:sldId id="289" r:id="rId51"/>
    <p:sldId id="290" r:id="rId52"/>
    <p:sldId id="311" r:id="rId53"/>
    <p:sldId id="326" r:id="rId5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문화재돌봄체 Regular" panose="020B0000000000000000" pitchFamily="50" charset="-127"/>
      <p:regular r:id="rId64"/>
    </p:embeddedFont>
    <p:embeddedFont>
      <p:font typeface="제주고딕" panose="02000300000000000000" pitchFamily="2" charset="-127"/>
      <p:regular r:id="rId65"/>
    </p:embeddedFont>
    <p:embeddedFont>
      <p:font typeface="티웨이_날다" panose="02000300000000000000" pitchFamily="2" charset="-127"/>
      <p:regular r:id="rId66"/>
    </p:embeddedFont>
    <p:embeddedFont>
      <p:font typeface="티웨이_항공" panose="02000300000000000000" pitchFamily="2" charset="-127"/>
      <p:regular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56E"/>
    <a:srgbClr val="960000"/>
    <a:srgbClr val="2F75B5"/>
    <a:srgbClr val="FF7575"/>
    <a:srgbClr val="FFA071"/>
    <a:srgbClr val="D6B19E"/>
    <a:srgbClr val="BA8B74"/>
    <a:srgbClr val="A36446"/>
    <a:srgbClr val="C9A593"/>
    <a:srgbClr val="D7B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7F71F-F7DB-496C-B65D-217BA3C071CD}" v="260" dt="2022-12-01T03:27:18.76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64358" autoAdjust="0"/>
  </p:normalViewPr>
  <p:slideViewPr>
    <p:cSldViewPr snapToGrid="0" showGuides="1">
      <p:cViewPr varScale="1">
        <p:scale>
          <a:sx n="81" d="100"/>
          <a:sy n="81" d="100"/>
        </p:scale>
        <p:origin x="696" y="90"/>
      </p:cViewPr>
      <p:guideLst>
        <p:guide orient="horz" pos="1800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민경" userId="91c5217f3ad6c7a8" providerId="LiveId" clId="{C3E7F71F-F7DB-496C-B65D-217BA3C071CD}"/>
    <pc:docChg chg="custSel modSld">
      <pc:chgData name="정 민경" userId="91c5217f3ad6c7a8" providerId="LiveId" clId="{C3E7F71F-F7DB-496C-B65D-217BA3C071CD}" dt="2022-12-01T03:27:22.204" v="1058" actId="20577"/>
      <pc:docMkLst>
        <pc:docMk/>
      </pc:docMkLst>
      <pc:sldChg chg="modSp mod">
        <pc:chgData name="정 민경" userId="91c5217f3ad6c7a8" providerId="LiveId" clId="{C3E7F71F-F7DB-496C-B65D-217BA3C071CD}" dt="2022-12-01T03:20:17.009" v="603" actId="1076"/>
        <pc:sldMkLst>
          <pc:docMk/>
          <pc:sldMk cId="1528053052" sldId="262"/>
        </pc:sldMkLst>
        <pc:picChg chg="mod">
          <ac:chgData name="정 민경" userId="91c5217f3ad6c7a8" providerId="LiveId" clId="{C3E7F71F-F7DB-496C-B65D-217BA3C071CD}" dt="2022-12-01T03:20:17.009" v="603" actId="1076"/>
          <ac:picMkLst>
            <pc:docMk/>
            <pc:sldMk cId="1528053052" sldId="262"/>
            <ac:picMk id="3" creationId="{AF7A45CA-5396-9668-1749-E7507C1E5373}"/>
          </ac:picMkLst>
        </pc:picChg>
      </pc:sldChg>
      <pc:sldChg chg="addSp modSp mod">
        <pc:chgData name="정 민경" userId="91c5217f3ad6c7a8" providerId="LiveId" clId="{C3E7F71F-F7DB-496C-B65D-217BA3C071CD}" dt="2022-12-01T03:11:13.732" v="359" actId="20577"/>
        <pc:sldMkLst>
          <pc:docMk/>
          <pc:sldMk cId="2561973162" sldId="264"/>
        </pc:sldMkLst>
        <pc:spChg chg="add mod">
          <ac:chgData name="정 민경" userId="91c5217f3ad6c7a8" providerId="LiveId" clId="{C3E7F71F-F7DB-496C-B65D-217BA3C071CD}" dt="2022-12-01T03:11:13.732" v="359" actId="20577"/>
          <ac:spMkLst>
            <pc:docMk/>
            <pc:sldMk cId="2561973162" sldId="264"/>
            <ac:spMk id="4" creationId="{1EE4BD96-31D5-CAC3-7964-5F812A7D863A}"/>
          </ac:spMkLst>
        </pc:spChg>
      </pc:sldChg>
      <pc:sldChg chg="addSp modSp mod">
        <pc:chgData name="정 민경" userId="91c5217f3ad6c7a8" providerId="LiveId" clId="{C3E7F71F-F7DB-496C-B65D-217BA3C071CD}" dt="2022-12-01T03:19:59.059" v="599"/>
        <pc:sldMkLst>
          <pc:docMk/>
          <pc:sldMk cId="190601231" sldId="265"/>
        </pc:sldMkLst>
        <pc:spChg chg="add mod">
          <ac:chgData name="정 민경" userId="91c5217f3ad6c7a8" providerId="LiveId" clId="{C3E7F71F-F7DB-496C-B65D-217BA3C071CD}" dt="2022-12-01T03:19:59.059" v="599"/>
          <ac:spMkLst>
            <pc:docMk/>
            <pc:sldMk cId="190601231" sldId="265"/>
            <ac:spMk id="3" creationId="{C1A3AD17-0A76-61D0-F16E-A52EA5462F3C}"/>
          </ac:spMkLst>
        </pc:spChg>
      </pc:sldChg>
      <pc:sldChg chg="addSp delSp modSp mod">
        <pc:chgData name="정 민경" userId="91c5217f3ad6c7a8" providerId="LiveId" clId="{C3E7F71F-F7DB-496C-B65D-217BA3C071CD}" dt="2022-12-01T03:24:49.705" v="925" actId="20577"/>
        <pc:sldMkLst>
          <pc:docMk/>
          <pc:sldMk cId="116366839" sldId="266"/>
        </pc:sldMkLst>
        <pc:spChg chg="add del mod">
          <ac:chgData name="정 민경" userId="91c5217f3ad6c7a8" providerId="LiveId" clId="{C3E7F71F-F7DB-496C-B65D-217BA3C071CD}" dt="2022-12-01T03:20:10.685" v="602"/>
          <ac:spMkLst>
            <pc:docMk/>
            <pc:sldMk cId="116366839" sldId="266"/>
            <ac:spMk id="3" creationId="{C5FCE8F2-35C7-7260-CC80-9577EAE650A3}"/>
          </ac:spMkLst>
        </pc:spChg>
        <pc:spChg chg="add mod">
          <ac:chgData name="정 민경" userId="91c5217f3ad6c7a8" providerId="LiveId" clId="{C3E7F71F-F7DB-496C-B65D-217BA3C071CD}" dt="2022-12-01T03:24:49.705" v="925" actId="20577"/>
          <ac:spMkLst>
            <pc:docMk/>
            <pc:sldMk cId="116366839" sldId="266"/>
            <ac:spMk id="4" creationId="{C66D3476-9B2A-E816-D0EA-784D605BD251}"/>
          </ac:spMkLst>
        </pc:spChg>
      </pc:sldChg>
      <pc:sldChg chg="addSp delSp modSp mod">
        <pc:chgData name="정 민경" userId="91c5217f3ad6c7a8" providerId="LiveId" clId="{C3E7F71F-F7DB-496C-B65D-217BA3C071CD}" dt="2022-12-01T03:27:22.204" v="1058" actId="20577"/>
        <pc:sldMkLst>
          <pc:docMk/>
          <pc:sldMk cId="1008969375" sldId="267"/>
        </pc:sldMkLst>
        <pc:spChg chg="add mod">
          <ac:chgData name="정 민경" userId="91c5217f3ad6c7a8" providerId="LiveId" clId="{C3E7F71F-F7DB-496C-B65D-217BA3C071CD}" dt="2022-12-01T03:26:52.107" v="1029" actId="20577"/>
          <ac:spMkLst>
            <pc:docMk/>
            <pc:sldMk cId="1008969375" sldId="267"/>
            <ac:spMk id="3" creationId="{32FC417F-B280-EEBE-4173-C8420DF8B637}"/>
          </ac:spMkLst>
        </pc:spChg>
        <pc:spChg chg="add mod">
          <ac:chgData name="정 민경" userId="91c5217f3ad6c7a8" providerId="LiveId" clId="{C3E7F71F-F7DB-496C-B65D-217BA3C071CD}" dt="2022-12-01T03:27:22.204" v="1058" actId="20577"/>
          <ac:spMkLst>
            <pc:docMk/>
            <pc:sldMk cId="1008969375" sldId="267"/>
            <ac:spMk id="4" creationId="{84EB2758-7FD4-B672-E65A-1A7A4CEE5A6D}"/>
          </ac:spMkLst>
        </pc:spChg>
        <pc:spChg chg="add mod">
          <ac:chgData name="정 민경" userId="91c5217f3ad6c7a8" providerId="LiveId" clId="{C3E7F71F-F7DB-496C-B65D-217BA3C071CD}" dt="2022-12-01T03:27:18.767" v="1056"/>
          <ac:spMkLst>
            <pc:docMk/>
            <pc:sldMk cId="1008969375" sldId="267"/>
            <ac:spMk id="5" creationId="{71F5C424-8C3C-9B8C-F07B-F28EA445B29D}"/>
          </ac:spMkLst>
        </pc:spChg>
        <pc:spChg chg="add mod">
          <ac:chgData name="정 민경" userId="91c5217f3ad6c7a8" providerId="LiveId" clId="{C3E7F71F-F7DB-496C-B65D-217BA3C071CD}" dt="2022-12-01T03:26:51.046" v="1026"/>
          <ac:spMkLst>
            <pc:docMk/>
            <pc:sldMk cId="1008969375" sldId="267"/>
            <ac:spMk id="7" creationId="{C982E2A3-38AC-0A65-E895-5E342DFC5114}"/>
          </ac:spMkLst>
        </pc:spChg>
        <pc:spChg chg="del">
          <ac:chgData name="정 민경" userId="91c5217f3ad6c7a8" providerId="LiveId" clId="{C3E7F71F-F7DB-496C-B65D-217BA3C071CD}" dt="2022-12-01T03:03:56.147" v="0" actId="478"/>
          <ac:spMkLst>
            <pc:docMk/>
            <pc:sldMk cId="1008969375" sldId="267"/>
            <ac:spMk id="160" creationId="{CC8F56CC-3A73-70EC-D67F-9B4759AEBC1E}"/>
          </ac:spMkLst>
        </pc:spChg>
        <pc:spChg chg="del">
          <ac:chgData name="정 민경" userId="91c5217f3ad6c7a8" providerId="LiveId" clId="{C3E7F71F-F7DB-496C-B65D-217BA3C071CD}" dt="2022-12-01T03:03:58.481" v="1" actId="478"/>
          <ac:spMkLst>
            <pc:docMk/>
            <pc:sldMk cId="1008969375" sldId="267"/>
            <ac:spMk id="161" creationId="{9547C44E-57C5-45A5-A51E-C3C21E4560B7}"/>
          </ac:spMkLst>
        </pc:spChg>
        <pc:grpChg chg="del">
          <ac:chgData name="정 민경" userId="91c5217f3ad6c7a8" providerId="LiveId" clId="{C3E7F71F-F7DB-496C-B65D-217BA3C071CD}" dt="2022-12-01T03:03:56.147" v="0" actId="478"/>
          <ac:grpSpMkLst>
            <pc:docMk/>
            <pc:sldMk cId="1008969375" sldId="267"/>
            <ac:grpSpMk id="166" creationId="{72EA3B72-9129-2B8F-0C3E-E0C0A8FFF49C}"/>
          </ac:grpSpMkLst>
        </pc:grpChg>
        <pc:grpChg chg="mod">
          <ac:chgData name="정 민경" userId="91c5217f3ad6c7a8" providerId="LiveId" clId="{C3E7F71F-F7DB-496C-B65D-217BA3C071CD}" dt="2022-12-01T03:04:08.372" v="2" actId="12788"/>
          <ac:grpSpMkLst>
            <pc:docMk/>
            <pc:sldMk cId="1008969375" sldId="267"/>
            <ac:grpSpMk id="171" creationId="{F3D702F8-8523-E0F5-C931-E4CFCC14132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CE378-B5C9-4167-B2A5-A6DE2401EC6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88D27-56D9-4CCB-ABCE-FD6662C5A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71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발표를 맡게 된 정민경입니다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대중교통이라는 대주제 하에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한강교량 교통 혼잡도 분석과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실시간 교통 정보 공유 커뮤니티를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4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목표는 크게 </a:t>
            </a:r>
            <a:r>
              <a:rPr lang="en-US" altLang="ko-KR" dirty="0"/>
              <a:t>2</a:t>
            </a:r>
            <a:r>
              <a:rPr lang="ko-KR" altLang="en-US" dirty="0"/>
              <a:t>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혼잡도 분석을 통해 특정 대교의 정보를 제공하여</a:t>
            </a:r>
            <a:endParaRPr lang="en-US" altLang="ko-KR" dirty="0"/>
          </a:p>
          <a:p>
            <a:r>
              <a:rPr lang="ko-KR" altLang="en-US" dirty="0"/>
              <a:t>이용자의 선택에 도움을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커뮤니티를 활용하여</a:t>
            </a:r>
            <a:endParaRPr lang="en-US" altLang="ko-KR" dirty="0"/>
          </a:p>
          <a:p>
            <a:r>
              <a:rPr lang="ko-KR" altLang="en-US" dirty="0"/>
              <a:t>예측이 불가능한</a:t>
            </a:r>
            <a:r>
              <a:rPr lang="en-US" altLang="ko-KR" dirty="0"/>
              <a:t> // </a:t>
            </a:r>
            <a:r>
              <a:rPr lang="ko-KR" altLang="en-US" dirty="0"/>
              <a:t>실시간 상황에 대해 </a:t>
            </a:r>
            <a:endParaRPr lang="en-US" altLang="ko-KR" dirty="0"/>
          </a:p>
          <a:p>
            <a:r>
              <a:rPr lang="ko-KR" altLang="en-US" dirty="0"/>
              <a:t>이용자간 상황 정보 공유가 가능하도록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3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웹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총 </a:t>
            </a:r>
            <a:r>
              <a:rPr lang="en-US" altLang="ko-KR" dirty="0"/>
              <a:t>3</a:t>
            </a:r>
            <a:r>
              <a:rPr lang="ko-KR" altLang="en-US" dirty="0"/>
              <a:t>개의 서비스로 구성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서비스로는 </a:t>
            </a:r>
            <a:r>
              <a:rPr lang="en-US" altLang="ko-KR" dirty="0"/>
              <a:t>//</a:t>
            </a:r>
            <a:r>
              <a:rPr lang="ko-KR" altLang="en-US" dirty="0"/>
              <a:t> 지도를 활용하여 </a:t>
            </a:r>
            <a:r>
              <a:rPr lang="en-US" altLang="ko-KR" dirty="0"/>
              <a:t>// </a:t>
            </a:r>
            <a:r>
              <a:rPr lang="ko-KR" altLang="en-US" dirty="0"/>
              <a:t>교량 </a:t>
            </a:r>
            <a:r>
              <a:rPr lang="ko-KR" altLang="en-US" dirty="0" err="1"/>
              <a:t>혼잡률</a:t>
            </a:r>
            <a:r>
              <a:rPr lang="ko-KR" altLang="en-US" dirty="0"/>
              <a:t> 분석 결과를 나타냈습니다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세번째 서비스는 게시판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정보 게시판에는 </a:t>
            </a:r>
            <a:r>
              <a:rPr lang="en-US" altLang="ko-KR" dirty="0"/>
              <a:t>//</a:t>
            </a:r>
            <a:r>
              <a:rPr lang="ko-KR" altLang="en-US" dirty="0"/>
              <a:t> 사용자들이 실시간 교통상황을 나눌 수 있도록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자유 게시판은 웹 활용을 높이기 위해 만들었고</a:t>
            </a:r>
            <a:endParaRPr lang="en-US" altLang="ko-KR" dirty="0"/>
          </a:p>
          <a:p>
            <a:r>
              <a:rPr lang="ko-KR" altLang="en-US" dirty="0"/>
              <a:t>사용자들은 자유롭게 자신의 생각을 적을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추후에 신고 기능을 추가하여 </a:t>
            </a:r>
            <a:endParaRPr lang="en-US" altLang="ko-KR" dirty="0"/>
          </a:p>
          <a:p>
            <a:r>
              <a:rPr lang="ko-KR" altLang="en-US" dirty="0"/>
              <a:t>비방</a:t>
            </a:r>
            <a:r>
              <a:rPr lang="en-US" altLang="ko-KR" dirty="0"/>
              <a:t>.</a:t>
            </a:r>
            <a:r>
              <a:rPr lang="ko-KR" altLang="en-US" dirty="0"/>
              <a:t>욕설</a:t>
            </a:r>
            <a:r>
              <a:rPr lang="en-US" altLang="ko-KR" dirty="0"/>
              <a:t>.</a:t>
            </a:r>
            <a:r>
              <a:rPr lang="ko-KR" altLang="en-US" dirty="0"/>
              <a:t>정치 등 </a:t>
            </a:r>
            <a:r>
              <a:rPr lang="en-US" altLang="ko-KR" dirty="0"/>
              <a:t>// </a:t>
            </a:r>
            <a:r>
              <a:rPr lang="ko-KR" altLang="en-US" dirty="0"/>
              <a:t>타 사용자들의 불쾌함을 유발하는 게시글은</a:t>
            </a:r>
          </a:p>
          <a:p>
            <a:r>
              <a:rPr lang="ko-KR" altLang="en-US" dirty="0"/>
              <a:t>관리자가 확인 후  </a:t>
            </a:r>
            <a:r>
              <a:rPr lang="en-US" altLang="ko-KR" dirty="0"/>
              <a:t>// </a:t>
            </a:r>
            <a:r>
              <a:rPr lang="ko-KR" altLang="en-US" dirty="0"/>
              <a:t>삭제 조치하도록 추가 개발할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3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</a:t>
            </a:r>
            <a:r>
              <a:rPr lang="en-US" altLang="ko-KR" dirty="0">
                <a:latin typeface="+mn-lt"/>
                <a:ea typeface="+mn-ea"/>
              </a:rPr>
              <a:t> </a:t>
            </a:r>
          </a:p>
          <a:p>
            <a:r>
              <a:rPr lang="ko-KR" altLang="en-US" dirty="0">
                <a:latin typeface="+mn-lt"/>
                <a:ea typeface="+mn-ea"/>
              </a:rPr>
              <a:t>운전자들을 각각 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다른 교량으로의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분산 유도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하여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교통혼잡을 감소시키고 사회적인 비용을 절감하는 것입니다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3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 구성입니다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시작과 동시에 </a:t>
            </a:r>
            <a:r>
              <a:rPr lang="en-US" altLang="ko-KR" dirty="0"/>
              <a:t>// </a:t>
            </a:r>
            <a:r>
              <a:rPr lang="ko-KR" altLang="en-US" dirty="0"/>
              <a:t>기획과 설계는 팀원 모두 참여하여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분석팀과 개발팀으로 역할을 분담하여 프로젝트를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6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 절차입니다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절차를 한 눈에 알아볼 수 있는</a:t>
            </a:r>
            <a:r>
              <a:rPr lang="en-US" altLang="ko-KR" dirty="0"/>
              <a:t> WBS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내역은 하단 링크를 통해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기획단계에서 주제 변경으로 인해 시간이 </a:t>
            </a:r>
            <a:r>
              <a:rPr lang="en-US" altLang="ko-KR" dirty="0"/>
              <a:t>2</a:t>
            </a:r>
            <a:r>
              <a:rPr lang="ko-KR" altLang="en-US" dirty="0"/>
              <a:t>주 가량 지체 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팀원 모두 설계에 참여 하여 프로젝트에 대한 이해도가 높았습니다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개발과</a:t>
            </a:r>
            <a:r>
              <a:rPr lang="en-US" altLang="ko-KR" dirty="0"/>
              <a:t>, </a:t>
            </a:r>
            <a:r>
              <a:rPr lang="ko-KR" altLang="en-US" dirty="0"/>
              <a:t>분석으로 역할을 분담했고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구체적인 시행 계획을 설립 및 실행 하여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기한 내에 프로젝트를 완료할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5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개발 환경과 사용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왼쪽에는 개발 환경을 </a:t>
            </a:r>
            <a:endParaRPr lang="en-US" altLang="ko-KR" dirty="0"/>
          </a:p>
          <a:p>
            <a:r>
              <a:rPr lang="ko-KR" altLang="en-US" dirty="0"/>
              <a:t>오른쪽에는 해당 개발 환경의 어떻게 활용하였는지 상세히 적었습니다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0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설계에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3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기능명세서의 일부입니다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상세한 내용은 링크를 통해 확인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55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기능명세서는 크게 </a:t>
            </a:r>
            <a:r>
              <a:rPr lang="en-US" altLang="ko-KR" dirty="0"/>
              <a:t>1</a:t>
            </a:r>
            <a:r>
              <a:rPr lang="ko-KR" altLang="en-US" dirty="0"/>
              <a:t>순위에서 </a:t>
            </a:r>
            <a:r>
              <a:rPr lang="en-US" altLang="ko-KR" dirty="0"/>
              <a:t>4</a:t>
            </a:r>
            <a:r>
              <a:rPr lang="ko-KR" altLang="en-US" dirty="0"/>
              <a:t>순위로 나뉘어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2</a:t>
            </a:r>
            <a:r>
              <a:rPr lang="ko-KR" altLang="en-US" dirty="0"/>
              <a:t>순위까지 완료한 상태이며 기본적인 웹 구현은 완료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다음주 중으로 추가 기능들을 업데이트하여 웹의 퀄리티를 높이고자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3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목차입니다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 파트로 구성 되어있습니다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8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화면설계서의 일부입니다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원활한 개발을 위해 팀원 전원이 상의하였고</a:t>
            </a:r>
            <a:endParaRPr lang="en-US" altLang="ko-KR" dirty="0"/>
          </a:p>
          <a:p>
            <a:r>
              <a:rPr lang="ko-KR" altLang="en-US" dirty="0"/>
              <a:t>상의한 내용을 토대로 화면설계서를 작성하여 </a:t>
            </a:r>
            <a:endParaRPr lang="en-US" altLang="ko-KR" dirty="0"/>
          </a:p>
          <a:p>
            <a:r>
              <a:rPr lang="ko-KR" altLang="en-US" dirty="0"/>
              <a:t>커뮤니케이션 오류를 줄이고 개발에 집중할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81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개의 테이블이 서로 관계성을 갖고 있는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64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 저희 웹 서비스의 주요 기능 및 기술입니다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20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데이터 수집부터 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초기 데이터 수집 형식은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년부터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년까지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 한강 다리 교통량 데이터였습니다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42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후에 멘토링을 통해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20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개였던 다리를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개로 축소했고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컬럼과 데이터 형태를 분석에 적합하게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46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 번의 수정을 거쳐서 최종 데이터 형식이 완성됐습니다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42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수집한 데이터의 확인해본 결과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 개선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장애 등으로 인해 수집한 모든 데이터에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8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이런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채우기 위해 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처리법을 고안해 냈고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전부 실행해본 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89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 시기의 데이터로 대체하는 것이 가장 적절하다고 판단했습니다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55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 대체의 과정은 다음과 같습니다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 분류한 후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재분류하여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요일에 맞춰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대체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나뉜 데이터를 다시 합쳤습니다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7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주제 선정 배경을 말씀 드리기 전에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한가지 질문을 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14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대체한 후 다시 시각화를 진행했습니다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산점도입니다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멘토님의 피드백을 수용하여 컬러 스펙트럼을 요일과 시간대로 설정을 해봤습니다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요일로 설정했을 경우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산점도의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색상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분포가 균일해서 분석에 어려움이 있었고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시간대로 설정했을 경우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산점도의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색상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시간의 흐름대로 이동이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뚜렸하게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나타나여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비교적 분석에 용이했습니다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D53A8-27CA-4035-B2A9-80A40C64BEE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30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그래프는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 평균 교통량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 속도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나타내는 그래프입니다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 교통량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 경우 출근 시간과 퇴근 시간 모두 높은 비율을 나타내는 반면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퇴근 시간에 평균 속도는 많이 떨어지는 모습을 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 출근시간과 점심시간에 외출하고 귀가하는 사람들에 저녁시간에 외출하는 사람들이 더해져 퇴근 시간에 평균 속도가 많이 떨어지는 것으로 판단했습니다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39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성산대교와 한남대교의 그래프로 출근시간대를 비교해 본 결과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 교량 간에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교통량 차이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 존재했습니다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차선 수의 차이도 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한남대교의 경우는 서울 톨게이트를 통과하기 위해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한남대교를 이용하는 사람이 많기 때문에 차이가 존재한다고 판단됩니다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 한남대교는 사용량이 높아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출근 시간대 정체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 더욱 심합니다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주말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 속도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높다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 교통량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D53A8-27CA-4035-B2A9-80A40C64BEE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94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기사에 따르면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 통행량 순위에서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1, 2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 한남대교와 성산대교가 차지하고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한남대교는 강남과 한남동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이태원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남산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 터널을 지나가서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교통량이 많을 수밖에 없는 교량이고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성산대교는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 서부지역의 교량이 부족해서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통행량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 기록한 것으로 판단한다고 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기사에서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혼잡 해결책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일일 교통량을 감안하여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다리를 선택해 건너는 것을 제시했습니다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 저희 주제 선정 배경과 일맥상통합니다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D53A8-27CA-4035-B2A9-80A40C64BEE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55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속도가 타 대교보다 빠름</a:t>
            </a:r>
            <a:endParaRPr lang="en-US" altLang="ko-KR" dirty="0"/>
          </a:p>
          <a:p>
            <a:r>
              <a:rPr lang="ko-KR" altLang="en-US" dirty="0"/>
              <a:t>성산대교 왕복 </a:t>
            </a:r>
            <a:r>
              <a:rPr lang="en-US" altLang="ko-KR" dirty="0"/>
              <a:t>6</a:t>
            </a:r>
            <a:r>
              <a:rPr lang="ko-KR" altLang="en-US" dirty="0"/>
              <a:t>차선</a:t>
            </a:r>
            <a:r>
              <a:rPr lang="en-US" altLang="ko-KR" dirty="0"/>
              <a:t>, </a:t>
            </a:r>
            <a:r>
              <a:rPr lang="ko-KR" altLang="en-US" dirty="0"/>
              <a:t>자동차 전용도로해제 </a:t>
            </a:r>
            <a:r>
              <a:rPr lang="en-US" altLang="ko-KR" dirty="0"/>
              <a:t>-&gt; 60km/h </a:t>
            </a:r>
            <a:r>
              <a:rPr lang="ko-KR" altLang="en-US" dirty="0"/>
              <a:t>하향</a:t>
            </a:r>
          </a:p>
          <a:p>
            <a:r>
              <a:rPr lang="ko-KR" altLang="en-US" dirty="0"/>
              <a:t>한남대교 왕복 </a:t>
            </a:r>
            <a:r>
              <a:rPr lang="en-US" altLang="ko-KR" dirty="0"/>
              <a:t>12</a:t>
            </a:r>
            <a:r>
              <a:rPr lang="ko-KR" altLang="en-US" dirty="0"/>
              <a:t>차선</a:t>
            </a:r>
            <a:r>
              <a:rPr lang="en-US" altLang="ko-KR" dirty="0"/>
              <a:t>, </a:t>
            </a:r>
            <a:r>
              <a:rPr lang="ko-KR" altLang="en-US" dirty="0"/>
              <a:t>제한속도 시속 </a:t>
            </a:r>
            <a:r>
              <a:rPr lang="en-US" altLang="ko-KR" dirty="0"/>
              <a:t>50㎞→60㎞</a:t>
            </a:r>
            <a:r>
              <a:rPr lang="ko-KR" altLang="en-US" dirty="0"/>
              <a:t>로 </a:t>
            </a:r>
            <a:r>
              <a:rPr lang="en-US" altLang="ko-KR" dirty="0"/>
              <a:t>'</a:t>
            </a:r>
            <a:r>
              <a:rPr lang="ko-KR" altLang="en-US" dirty="0"/>
              <a:t>상향</a:t>
            </a:r>
            <a:r>
              <a:rPr lang="en-US" altLang="ko-KR" dirty="0"/>
              <a:t>'</a:t>
            </a:r>
          </a:p>
          <a:p>
            <a:r>
              <a:rPr lang="ko-KR" altLang="en-US" dirty="0"/>
              <a:t>청담대교 왕복 </a:t>
            </a:r>
            <a:r>
              <a:rPr lang="en-US" altLang="ko-KR" dirty="0"/>
              <a:t>6</a:t>
            </a:r>
            <a:r>
              <a:rPr lang="ko-KR" altLang="en-US" dirty="0"/>
              <a:t>차선</a:t>
            </a:r>
            <a:r>
              <a:rPr lang="en-US" altLang="ko-KR" dirty="0"/>
              <a:t>, </a:t>
            </a:r>
            <a:r>
              <a:rPr lang="ko-KR" altLang="en-US" dirty="0"/>
              <a:t>자동차 전용도로 </a:t>
            </a:r>
            <a:r>
              <a:rPr lang="en-US" altLang="ko-KR" dirty="0"/>
              <a:t>80㎞/h</a:t>
            </a:r>
          </a:p>
          <a:p>
            <a:endParaRPr lang="en-US" altLang="ko-KR" dirty="0"/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그림들은 성산대교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청담대교의 퇴근시간대를 비교한 그래프입니다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퇴근시간대의 평균 교통량과 속도를 확인해봤을 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교통량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다른 다리들보다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에도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 속도가 가장 잘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한남대교 다음으로는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평균 교통량의 경우 성산대교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청담대교 순으로 많고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 속도는 반대로 청담대교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성산대교 순으로 빠릅니다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청담대교의 그래프에서 특이한 점을 발견할 수 있는데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평일 퇴근시간대 속도가 대략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20km/h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 떨어진다는 점입니다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 이유에 대해서 청담대교는 강변북로로 빠지는 우회로가 있는데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우회로에서 막힌다는 것이 저희의 판단입니다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성산 남단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3612.278552           35.552082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한남 남단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4803.349934           51.511587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청담 남단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3264.495020           51.096142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D53A8-27CA-4035-B2A9-80A40C64BEE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10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전반적인 과정은 다음과 같습니다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저희가 사용한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프레임워크는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lightGBM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모델링을 하기 위해 먼저 월별로 데이터를 나누고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모델훈련에 필요 없는 컬럼을 제거한 후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 스케일링과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최적화를 거쳐 모델 훈련을 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00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 과정을 거쳐서 훈련한 모델의 성능은 다음과 같습니다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성능이 너무 높아 과대적합이 우려돼서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검증 과정을 거쳐야 하는 것이 맞지만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시간이 부족하여 그 과정을 하지 못하고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모델로 바로 예측을 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훈련한 모델로 테스트 데이터를 예측했을 때의 성능은 약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95.7 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퍼센트 정도입니다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2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 관계상 웹 시연은 간략하게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부분은 </a:t>
            </a:r>
            <a:r>
              <a:rPr lang="en-US" altLang="ko-KR" dirty="0"/>
              <a:t>PPT</a:t>
            </a:r>
            <a:r>
              <a:rPr lang="ko-KR" altLang="en-US" dirty="0"/>
              <a:t>에 첨부된 시연 영상을 통해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72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한계점 및 </a:t>
            </a:r>
            <a:r>
              <a:rPr lang="ko-KR" altLang="en-US" dirty="0" err="1"/>
              <a:t>개선사항입니다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19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측의 시행착오로는 이런 부분이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5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여러분들은 버스와 지하철 두 가지의 교통 수단이 있다면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어떤 것을 더 선호하시나요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??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저는 경기도 권에서 거주하고 있는 만큼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약속을 나갈 때는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도착시간을 예측하기 쉬운 지하철을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돌아올 때는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오래 걸려도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편하게 앉아서 올 수 있는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빨간 버스를 더 선호하는 편입니다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89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시행착오는 다음의 해결방안으로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77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위험률 예측 </a:t>
            </a:r>
            <a:r>
              <a:rPr lang="en-US" altLang="ko-KR" dirty="0"/>
              <a:t>-&gt; </a:t>
            </a:r>
            <a:r>
              <a:rPr lang="ko-KR" altLang="en-US" dirty="0"/>
              <a:t>혼잡도 </a:t>
            </a:r>
            <a:endParaRPr lang="en-US" altLang="ko-KR" dirty="0"/>
          </a:p>
          <a:p>
            <a:r>
              <a:rPr lang="ko-KR" altLang="en-US" dirty="0"/>
              <a:t>데이터 상의 모든 도로 </a:t>
            </a:r>
            <a:r>
              <a:rPr lang="en-US" altLang="ko-KR" dirty="0"/>
              <a:t>-&gt; </a:t>
            </a:r>
            <a:r>
              <a:rPr lang="ko-KR" altLang="en-US" dirty="0"/>
              <a:t>다리 </a:t>
            </a:r>
            <a:r>
              <a:rPr lang="en-US" altLang="ko-KR" dirty="0"/>
              <a:t>-&gt; </a:t>
            </a:r>
            <a:r>
              <a:rPr lang="ko-KR" altLang="en-US" dirty="0"/>
              <a:t>다리 개수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27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18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한계점입니다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종류가 적어 정교한 분류 기준을 세우지 못하였고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실시간 데이터가 없어 과거의 데이터로 모델링한 부분이 아쉬운 부분이었습니다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32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비전으로는 우선 후순위였던 개발 과정들을 마무리 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과거 데이터가 아닌 실시간 데이터를 확보하여 분석을 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실시간</a:t>
            </a:r>
            <a:r>
              <a:rPr lang="en-US" altLang="ko-KR" dirty="0"/>
              <a:t>CCTV</a:t>
            </a:r>
            <a:r>
              <a:rPr lang="ko-KR" altLang="en-US" dirty="0"/>
              <a:t>데이터를 확보하여 교통상황을 분석 후 최적의 차선 변경을 추천하여</a:t>
            </a:r>
            <a:endParaRPr lang="en-US" altLang="ko-KR" dirty="0"/>
          </a:p>
          <a:p>
            <a:r>
              <a:rPr lang="ko-KR" altLang="en-US" dirty="0"/>
              <a:t>교통 혼란은 줄이는 것을 향후 비전으로 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1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부록입니다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81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데이터는 서울시 교통 정보 시스템에서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20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72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프로젝트에 대해 궁금하셨던 부분이 있으시다면</a:t>
            </a:r>
            <a:endParaRPr lang="en-US" altLang="ko-KR" dirty="0"/>
          </a:p>
          <a:p>
            <a:r>
              <a:rPr lang="ko-KR" altLang="en-US" dirty="0"/>
              <a:t>질문 부탁 드립니다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왜 같은 게시판이 두개인가요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다리 </a:t>
            </a:r>
            <a:r>
              <a:rPr lang="en-US" altLang="ko-KR" dirty="0"/>
              <a:t>3</a:t>
            </a:r>
            <a:r>
              <a:rPr lang="ko-KR" altLang="en-US" dirty="0"/>
              <a:t>개인가요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이정도 밖에 </a:t>
            </a:r>
            <a:r>
              <a:rPr lang="ko-KR" altLang="en-US" dirty="0" err="1"/>
              <a:t>못만들었나요</a:t>
            </a:r>
            <a:r>
              <a:rPr lang="en-US" altLang="ko-KR" dirty="0"/>
              <a:t>?(2</a:t>
            </a:r>
            <a:r>
              <a:rPr lang="ko-KR" altLang="en-US" dirty="0"/>
              <a:t>순위까지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왜 분석할 때 그 모델을 사용했나요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메인과</a:t>
            </a:r>
            <a:r>
              <a:rPr lang="ko-KR" altLang="en-US" dirty="0"/>
              <a:t> 서브를 나누었나요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6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서울 도심의 교통 혼잡은 고질적인 이슈입니다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52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혼잡으로 인한 교통 혼잡 비용 또한 매년 지속적으로 증가하는 추세입니다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3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교통 혼잡 비용이란</a:t>
            </a:r>
            <a:r>
              <a:rPr lang="en-US" altLang="ko-KR" dirty="0"/>
              <a:t>!!</a:t>
            </a:r>
          </a:p>
          <a:p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혼잡으로 인하여 발생되는 </a:t>
            </a:r>
            <a:r>
              <a:rPr lang="ko-KR" altLang="en-US" sz="1200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시간적 손실 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/ </a:t>
            </a:r>
            <a:r>
              <a:rPr lang="ko-KR" altLang="en-US" sz="1200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차량운행비 증가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와 같이 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추가적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으로 </a:t>
            </a:r>
            <a:r>
              <a:rPr lang="ko-KR" altLang="en-US" sz="1200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발생</a:t>
            </a: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하는 사회적 비용을 뜻합니다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8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 혼잡 비용을 줄이기 위해서는</a:t>
            </a:r>
            <a:endParaRPr lang="en-US" altLang="ko-KR" dirty="0"/>
          </a:p>
          <a:p>
            <a:r>
              <a:rPr lang="ko-KR" altLang="en-US" dirty="0"/>
              <a:t>이용자 </a:t>
            </a:r>
            <a:r>
              <a:rPr lang="ko-KR" altLang="en-US" sz="12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맞춤형 교통체계</a:t>
            </a:r>
            <a:r>
              <a:rPr lang="ko-KR" altLang="en-US" sz="12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구축하고</a:t>
            </a:r>
            <a:endParaRPr lang="en-US" altLang="ko-KR" sz="1200" dirty="0">
              <a:solidFill>
                <a:srgbClr val="01292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/>
              <a:t>지속적인 교통 수요 관리 정책을 통해 </a:t>
            </a:r>
            <a:endParaRPr lang="en-US" altLang="ko-KR" dirty="0"/>
          </a:p>
          <a:p>
            <a:r>
              <a:rPr lang="ko-KR" altLang="en-US" dirty="0"/>
              <a:t>시민들의 불편함을 최소화 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6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저희 팀은 교통 혼잡 정보를 제공하여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도로 이용자의 분산을 유도하면 </a:t>
            </a:r>
            <a:endParaRPr lang="en-US" altLang="ko-KR" sz="12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교통혼잡 감소에 도움이 될 것으로 판단 했습니다</a:t>
            </a:r>
            <a:r>
              <a:rPr lang="en-US" altLang="ko-KR" sz="12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8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671763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576703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766627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388730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89649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360105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684175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373955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206719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9775178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424246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9863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q32-X_Z0loXsCJeVJ8RYVqaO5G9fMdh2/view?usp=sharing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Mw5grbbkAd1SENhBX3lBrNcYZZ5hsVW618PEVRbUefQ/edit#gid=1252826906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presentation/d/1RkQQCSye1oWkuWRsqza9WH-Qe8TuNi02/edit#slide=id.p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t.co.kr/mtview.php?no=2017101310455341469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hyperlink" Target="https://youtu.be/lVMru9opVo8" TargetMode="External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물, 실외, 밤, 여러개이(가) 표시된 사진&#10;&#10;자동 생성된 설명">
            <a:extLst>
              <a:ext uri="{FF2B5EF4-FFF2-40B4-BE49-F238E27FC236}">
                <a16:creationId xmlns:a16="http://schemas.microsoft.com/office/drawing/2014/main" id="{4EC0857A-8AA0-E7D3-ADFF-ABAB2913E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4"/>
          <a:stretch/>
        </p:blipFill>
        <p:spPr bwMode="auto">
          <a:xfrm>
            <a:off x="20" y="1068"/>
            <a:ext cx="9143980" cy="57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7BD3CA-AAF0-7A9B-286F-7D8A90F82058}"/>
              </a:ext>
            </a:extLst>
          </p:cNvPr>
          <p:cNvSpPr/>
          <p:nvPr/>
        </p:nvSpPr>
        <p:spPr>
          <a:xfrm>
            <a:off x="0" y="0"/>
            <a:ext cx="9141714" cy="57139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 dirty="0">
              <a:solidFill>
                <a:srgbClr val="BD073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8E67BD-F938-2BCF-78BC-5A5DDA1D1DAD}"/>
              </a:ext>
            </a:extLst>
          </p:cNvPr>
          <p:cNvCxnSpPr>
            <a:cxnSpLocks/>
          </p:cNvCxnSpPr>
          <p:nvPr/>
        </p:nvCxnSpPr>
        <p:spPr>
          <a:xfrm>
            <a:off x="2452687" y="3577782"/>
            <a:ext cx="4276725" cy="0"/>
          </a:xfrm>
          <a:prstGeom prst="line">
            <a:avLst/>
          </a:prstGeom>
          <a:ln w="476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C0881A-C0F6-6327-0EA4-C4F6FC153D64}"/>
              </a:ext>
            </a:extLst>
          </p:cNvPr>
          <p:cNvSpPr txBox="1"/>
          <p:nvPr/>
        </p:nvSpPr>
        <p:spPr>
          <a:xfrm>
            <a:off x="1893093" y="2362225"/>
            <a:ext cx="5357814" cy="114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한강 교량 혼잡도 분석과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실시간 교통정보 공유 커뮤니티 개발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A81C68-09DA-F0A8-E68F-DE1A63CE2C85}"/>
              </a:ext>
            </a:extLst>
          </p:cNvPr>
          <p:cNvCxnSpPr>
            <a:cxnSpLocks/>
          </p:cNvCxnSpPr>
          <p:nvPr/>
        </p:nvCxnSpPr>
        <p:spPr>
          <a:xfrm>
            <a:off x="2452687" y="2376750"/>
            <a:ext cx="4276725" cy="0"/>
          </a:xfrm>
          <a:prstGeom prst="line">
            <a:avLst/>
          </a:prstGeom>
          <a:ln w="476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C3B6-3EA0-DBF3-BF92-D49F68C334A6}"/>
              </a:ext>
            </a:extLst>
          </p:cNvPr>
          <p:cNvSpPr/>
          <p:nvPr/>
        </p:nvSpPr>
        <p:spPr>
          <a:xfrm>
            <a:off x="2980412" y="1600040"/>
            <a:ext cx="3183174" cy="278679"/>
          </a:xfrm>
          <a:prstGeom prst="roundRect">
            <a:avLst>
              <a:gd name="adj" fmla="val 2607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휴먼교육센터 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파이널 프로젝트 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&lt;</a:t>
            </a:r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대중교통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&gt;</a:t>
            </a:r>
            <a:endParaRPr lang="ko-KR" altLang="en-US" sz="1275" dirty="0">
              <a:solidFill>
                <a:srgbClr val="1A353E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F0F6B-A109-9640-D625-FA50B96B0FCC}"/>
              </a:ext>
            </a:extLst>
          </p:cNvPr>
          <p:cNvSpPr txBox="1"/>
          <p:nvPr/>
        </p:nvSpPr>
        <p:spPr>
          <a:xfrm>
            <a:off x="5514978" y="3713836"/>
            <a:ext cx="1278727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3" b="1" dirty="0" err="1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팀명</a:t>
            </a:r>
            <a:r>
              <a:rPr lang="ko-KR" altLang="en-US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휴먼</a:t>
            </a:r>
            <a:r>
              <a:rPr lang="en-US" altLang="ko-KR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ZOO</a:t>
            </a:r>
            <a:endParaRPr lang="ko-KR" altLang="en-US" sz="1053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0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서비스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4BD96-31D5-CAC3-7964-5F812A7D863A}"/>
              </a:ext>
            </a:extLst>
          </p:cNvPr>
          <p:cNvSpPr txBox="1"/>
          <p:nvPr/>
        </p:nvSpPr>
        <p:spPr>
          <a:xfrm>
            <a:off x="1115442" y="-1903634"/>
            <a:ext cx="69131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대교의 특정한 시간에 혼잡도 정보를 얻을 수 있다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교통사고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사람들 심리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어제 지하철 파업이 있었으니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~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오늘은 자가용이나 버스를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사용해야지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등 예측할 수 없는 실시간 정보에 대한 정보를 커뮤니티를 통해 즉각적으로 공유할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2F3F0-0EBD-36BA-6EBC-C1F70F77632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570D79F7-848D-181A-B3C6-2709EAA6FE85}"/>
              </a:ext>
            </a:extLst>
          </p:cNvPr>
          <p:cNvSpPr/>
          <p:nvPr/>
        </p:nvSpPr>
        <p:spPr>
          <a:xfrm>
            <a:off x="1066833" y="1573680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특정 대교의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혼잡도 분석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D880-6B44-6FE9-487E-0136BC09B6FB}"/>
              </a:ext>
            </a:extLst>
          </p:cNvPr>
          <p:cNvGrpSpPr/>
          <p:nvPr/>
        </p:nvGrpSpPr>
        <p:grpSpPr>
          <a:xfrm>
            <a:off x="3655381" y="1568985"/>
            <a:ext cx="1787316" cy="1039058"/>
            <a:chOff x="2404268" y="2174766"/>
            <a:chExt cx="1787316" cy="1039058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4EAD2D8-DF11-0674-B868-0E8F5EBF3AFD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9548CB-E453-A542-DC89-3B1FC786DCBF}"/>
                </a:ext>
              </a:extLst>
            </p:cNvPr>
            <p:cNvSpPr txBox="1"/>
            <p:nvPr/>
          </p:nvSpPr>
          <p:spPr>
            <a:xfrm>
              <a:off x="2533956" y="2426223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특정 대교의 혼잡도</a:t>
              </a:r>
              <a: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정보 제공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060C3-0BF6-BF9F-5DDC-89A3A346A1E1}"/>
              </a:ext>
            </a:extLst>
          </p:cNvPr>
          <p:cNvGrpSpPr/>
          <p:nvPr/>
        </p:nvGrpSpPr>
        <p:grpSpPr>
          <a:xfrm>
            <a:off x="6241242" y="1568985"/>
            <a:ext cx="1787316" cy="1039058"/>
            <a:chOff x="4538453" y="2174766"/>
            <a:chExt cx="1787316" cy="1039058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4169EB5F-EC96-74B3-05C6-EA7C1530F74A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D89B0-BC72-DDD2-834F-4FA5F8FDF58B}"/>
                </a:ext>
              </a:extLst>
            </p:cNvPr>
            <p:cNvSpPr txBox="1"/>
            <p:nvPr/>
          </p:nvSpPr>
          <p:spPr>
            <a:xfrm>
              <a:off x="4538453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이용자의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선택에 도움을 제공</a:t>
              </a:r>
              <a:endParaRPr lang="ko-KR" altLang="en-US" sz="1400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CCCB7E-42DE-1BB2-0DE9-A588B149ECB7}"/>
              </a:ext>
            </a:extLst>
          </p:cNvPr>
          <p:cNvCxnSpPr>
            <a:cxnSpLocks/>
          </p:cNvCxnSpPr>
          <p:nvPr/>
        </p:nvCxnSpPr>
        <p:spPr>
          <a:xfrm>
            <a:off x="3161382" y="2107452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9BF785-19C4-FD84-97DE-E5875A7DAD26}"/>
              </a:ext>
            </a:extLst>
          </p:cNvPr>
          <p:cNvCxnSpPr>
            <a:cxnSpLocks/>
          </p:cNvCxnSpPr>
          <p:nvPr/>
        </p:nvCxnSpPr>
        <p:spPr>
          <a:xfrm>
            <a:off x="5714082" y="2088514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F56B2A-344D-5583-51D8-74BE3D81E02C}"/>
              </a:ext>
            </a:extLst>
          </p:cNvPr>
          <p:cNvSpPr txBox="1"/>
          <p:nvPr/>
        </p:nvSpPr>
        <p:spPr>
          <a:xfrm>
            <a:off x="1060340" y="1112005"/>
            <a:ext cx="1470143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혼잡도 분석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52861-0238-C677-1594-05C920D96E16}"/>
              </a:ext>
            </a:extLst>
          </p:cNvPr>
          <p:cNvSpPr txBox="1"/>
          <p:nvPr/>
        </p:nvSpPr>
        <p:spPr>
          <a:xfrm>
            <a:off x="1060339" y="3187714"/>
            <a:ext cx="2486144" cy="33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교통정보 공유 커뮤니티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49D593F5-DE6B-95A6-9F5F-A3A9FBFC6623}"/>
              </a:ext>
            </a:extLst>
          </p:cNvPr>
          <p:cNvSpPr/>
          <p:nvPr/>
        </p:nvSpPr>
        <p:spPr>
          <a:xfrm>
            <a:off x="1066833" y="3619010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예측이 불가능한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실시간 상황 발생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(ex. </a:t>
            </a:r>
            <a:r>
              <a:rPr lang="ko-KR" altLang="en-US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교통사고 등</a:t>
            </a:r>
            <a:r>
              <a:rPr lang="en-US" altLang="ko-KR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D7044-5EC7-B0E0-8686-400816F0B50D}"/>
              </a:ext>
            </a:extLst>
          </p:cNvPr>
          <p:cNvGrpSpPr/>
          <p:nvPr/>
        </p:nvGrpSpPr>
        <p:grpSpPr>
          <a:xfrm>
            <a:off x="3655381" y="3614315"/>
            <a:ext cx="1787316" cy="1039058"/>
            <a:chOff x="2404268" y="2174766"/>
            <a:chExt cx="1787316" cy="1039058"/>
          </a:xfrm>
        </p:grpSpPr>
        <p:sp>
          <p:nvSpPr>
            <p:cNvPr id="20" name="모서리가 둥근 직사각형 7">
              <a:extLst>
                <a:ext uri="{FF2B5EF4-FFF2-40B4-BE49-F238E27FC236}">
                  <a16:creationId xmlns:a16="http://schemas.microsoft.com/office/drawing/2014/main" id="{0FAFEB19-2E43-918F-2F6E-A709DEE058AF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311E8B-1740-8732-21FE-67FD67D04E83}"/>
                </a:ext>
              </a:extLst>
            </p:cNvPr>
            <p:cNvSpPr txBox="1"/>
            <p:nvPr/>
          </p:nvSpPr>
          <p:spPr>
            <a:xfrm>
              <a:off x="2533956" y="2426223"/>
              <a:ext cx="15279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EB96F5-33FB-7DF9-4B0D-3B57A129FB66}"/>
              </a:ext>
            </a:extLst>
          </p:cNvPr>
          <p:cNvGrpSpPr/>
          <p:nvPr/>
        </p:nvGrpSpPr>
        <p:grpSpPr>
          <a:xfrm>
            <a:off x="6241242" y="3614315"/>
            <a:ext cx="1787316" cy="1039058"/>
            <a:chOff x="4538453" y="2174766"/>
            <a:chExt cx="1787316" cy="1039058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27D9DBB7-7F11-77FD-CB43-573CE180EBF3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FEA814-4BA1-8464-D014-612846E3D7EA}"/>
                </a:ext>
              </a:extLst>
            </p:cNvPr>
            <p:cNvSpPr txBox="1"/>
            <p:nvPr/>
          </p:nvSpPr>
          <p:spPr>
            <a:xfrm>
              <a:off x="4538453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이용자의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선택에 도움을 제공</a:t>
              </a:r>
              <a:endParaRPr lang="ko-KR" altLang="en-US" sz="1400" dirty="0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5C7A08-DE93-E528-A15B-9769C2F88412}"/>
              </a:ext>
            </a:extLst>
          </p:cNvPr>
          <p:cNvCxnSpPr>
            <a:cxnSpLocks/>
          </p:cNvCxnSpPr>
          <p:nvPr/>
        </p:nvCxnSpPr>
        <p:spPr>
          <a:xfrm>
            <a:off x="3161383" y="4153966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6EC81F-AA3F-B5EB-AE4C-DB729B039901}"/>
              </a:ext>
            </a:extLst>
          </p:cNvPr>
          <p:cNvSpPr txBox="1"/>
          <p:nvPr/>
        </p:nvSpPr>
        <p:spPr>
          <a:xfrm>
            <a:off x="3785069" y="3872234"/>
            <a:ext cx="1525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이용자 간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상황 정보 공유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85154D-37A5-3AB3-11C5-62C753BCE107}"/>
              </a:ext>
            </a:extLst>
          </p:cNvPr>
          <p:cNvCxnSpPr>
            <a:cxnSpLocks/>
          </p:cNvCxnSpPr>
          <p:nvPr/>
        </p:nvCxnSpPr>
        <p:spPr>
          <a:xfrm>
            <a:off x="5709629" y="4149589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97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제주고딕" panose="02000300000000000000" pitchFamily="2" charset="-127"/>
                <a:ea typeface="제주고딕" panose="02000300000000000000" pitchFamily="2" charset="-127"/>
              </a:rPr>
              <a:t>지도로 표시</a:t>
            </a:r>
            <a:endParaRPr lang="en-US" altLang="ko-KR" sz="11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50E71-3FDC-76EA-6753-92795143901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651E8D-CB08-1485-500D-C391F743E607}"/>
              </a:ext>
            </a:extLst>
          </p:cNvPr>
          <p:cNvGrpSpPr/>
          <p:nvPr/>
        </p:nvGrpSpPr>
        <p:grpSpPr>
          <a:xfrm>
            <a:off x="318421" y="1890657"/>
            <a:ext cx="8492873" cy="1933686"/>
            <a:chOff x="373142" y="1901101"/>
            <a:chExt cx="8492873" cy="193368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2F874F1-5C35-3FF7-1F41-977FF7560447}"/>
                </a:ext>
              </a:extLst>
            </p:cNvPr>
            <p:cNvGrpSpPr/>
            <p:nvPr/>
          </p:nvGrpSpPr>
          <p:grpSpPr>
            <a:xfrm>
              <a:off x="373145" y="1901101"/>
              <a:ext cx="2486161" cy="1917364"/>
              <a:chOff x="6408" y="3651382"/>
              <a:chExt cx="3106645" cy="1655771"/>
            </a:xfrm>
          </p:grpSpPr>
          <p:sp>
            <p:nvSpPr>
              <p:cNvPr id="25" name="모서리가 둥근 직사각형 7">
                <a:extLst>
                  <a:ext uri="{FF2B5EF4-FFF2-40B4-BE49-F238E27FC236}">
                    <a16:creationId xmlns:a16="http://schemas.microsoft.com/office/drawing/2014/main" id="{3D653E26-5CD4-61E4-49CB-29068BC0BDB7}"/>
                  </a:ext>
                </a:extLst>
              </p:cNvPr>
              <p:cNvSpPr/>
              <p:nvPr/>
            </p:nvSpPr>
            <p:spPr>
              <a:xfrm rot="16200000">
                <a:off x="731845" y="2925945"/>
                <a:ext cx="1655771" cy="3106645"/>
              </a:xfrm>
              <a:prstGeom prst="roundRect">
                <a:avLst>
                  <a:gd name="adj" fmla="val 2535"/>
                </a:avLst>
              </a:prstGeom>
              <a:solidFill>
                <a:schemeClr val="bg1"/>
              </a:solidFill>
              <a:ln w="31750">
                <a:solidFill>
                  <a:srgbClr val="D7B274"/>
                </a:solidFill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875416-AF29-CF94-BD95-A7B23447982E}"/>
                  </a:ext>
                </a:extLst>
              </p:cNvPr>
              <p:cNvSpPr txBox="1"/>
              <p:nvPr/>
            </p:nvSpPr>
            <p:spPr>
              <a:xfrm>
                <a:off x="393793" y="4309557"/>
                <a:ext cx="2331876" cy="71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교량의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혼잡률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분석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/>
                <a:r>
                  <a:rPr lang="ko-KR" altLang="ko-KR" sz="1600" b="1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↓</a:t>
                </a:r>
                <a:endParaRPr lang="en-US" altLang="ko-KR" sz="1600" b="1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지도로 표시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7" name="양쪽 모서리가 둥근 사각형 8">
              <a:extLst>
                <a:ext uri="{FF2B5EF4-FFF2-40B4-BE49-F238E27FC236}">
                  <a16:creationId xmlns:a16="http://schemas.microsoft.com/office/drawing/2014/main" id="{27B106AD-A023-17CE-C5C7-36D18F64CCE9}"/>
                </a:ext>
              </a:extLst>
            </p:cNvPr>
            <p:cNvSpPr/>
            <p:nvPr/>
          </p:nvSpPr>
          <p:spPr>
            <a:xfrm>
              <a:off x="373142" y="1929753"/>
              <a:ext cx="2486171" cy="409298"/>
            </a:xfrm>
            <a:prstGeom prst="round2SameRect">
              <a:avLst>
                <a:gd name="adj1" fmla="val 3229"/>
                <a:gd name="adj2" fmla="val 0"/>
              </a:avLst>
            </a:prstGeom>
            <a:solidFill>
              <a:srgbClr val="D7B274"/>
            </a:solidFill>
            <a:ln w="28575">
              <a:solidFill>
                <a:srgbClr val="D7B27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180A-3EBD-B903-C8C8-EC16735A38CF}"/>
                </a:ext>
              </a:extLst>
            </p:cNvPr>
            <p:cNvSpPr txBox="1"/>
            <p:nvPr/>
          </p:nvSpPr>
          <p:spPr>
            <a:xfrm>
              <a:off x="1034355" y="1946074"/>
              <a:ext cx="1163744" cy="351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서비스 </a:t>
              </a:r>
              <a:r>
                <a:rPr lang="en-US" altLang="ko-KR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2236D8-2B94-EF7E-58AA-2C493FCD097C}"/>
                </a:ext>
              </a:extLst>
            </p:cNvPr>
            <p:cNvGrpSpPr/>
            <p:nvPr/>
          </p:nvGrpSpPr>
          <p:grpSpPr>
            <a:xfrm>
              <a:off x="3376489" y="1917423"/>
              <a:ext cx="2486173" cy="1917364"/>
              <a:chOff x="3520526" y="1917422"/>
              <a:chExt cx="2486173" cy="191736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1F62F2-FD69-DA3F-CDF9-19DFE3875377}"/>
                  </a:ext>
                </a:extLst>
              </p:cNvPr>
              <p:cNvGrpSpPr/>
              <p:nvPr/>
            </p:nvGrpSpPr>
            <p:grpSpPr>
              <a:xfrm>
                <a:off x="3520526" y="1917422"/>
                <a:ext cx="2486173" cy="1917364"/>
                <a:chOff x="3520526" y="1917422"/>
                <a:chExt cx="2486173" cy="1917364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9C8904ED-8A7F-0BE0-33F6-845564731F83}"/>
                    </a:ext>
                  </a:extLst>
                </p:cNvPr>
                <p:cNvGrpSpPr/>
                <p:nvPr/>
              </p:nvGrpSpPr>
              <p:grpSpPr>
                <a:xfrm>
                  <a:off x="3520529" y="1917422"/>
                  <a:ext cx="2486170" cy="1917364"/>
                  <a:chOff x="6408" y="3651382"/>
                  <a:chExt cx="3106645" cy="1655771"/>
                </a:xfrm>
              </p:grpSpPr>
              <p:sp>
                <p:nvSpPr>
                  <p:cNvPr id="31" name="모서리가 둥근 직사각형 7">
                    <a:extLst>
                      <a:ext uri="{FF2B5EF4-FFF2-40B4-BE49-F238E27FC236}">
                        <a16:creationId xmlns:a16="http://schemas.microsoft.com/office/drawing/2014/main" id="{F44C8992-DAD2-BFB5-3714-30743AED74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1845" y="2925945"/>
                    <a:ext cx="1655771" cy="3106645"/>
                  </a:xfrm>
                  <a:prstGeom prst="roundRect">
                    <a:avLst>
                      <a:gd name="adj" fmla="val 2535"/>
                    </a:avLst>
                  </a:prstGeom>
                  <a:solidFill>
                    <a:schemeClr val="bg1"/>
                  </a:solidFill>
                  <a:ln w="31750">
                    <a:solidFill>
                      <a:srgbClr val="D7B274"/>
                    </a:solidFill>
                  </a:ln>
                  <a:effectLst>
                    <a:outerShdw blurRad="50800" dist="38100" dir="2700000" sx="102000" sy="102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ECEA141-FC74-A66E-1AE5-7D4B5A7026B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791" y="4507842"/>
                    <a:ext cx="2331876" cy="2923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실시간 정보 공유</a:t>
                    </a:r>
                    <a:endParaRPr lang="en-US" altLang="ko-KR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</p:grpSp>
            <p:sp>
              <p:nvSpPr>
                <p:cNvPr id="33" name="양쪽 모서리가 둥근 사각형 8">
                  <a:extLst>
                    <a:ext uri="{FF2B5EF4-FFF2-40B4-BE49-F238E27FC236}">
                      <a16:creationId xmlns:a16="http://schemas.microsoft.com/office/drawing/2014/main" id="{643772C6-38C2-1288-EC1F-EFC34567A958}"/>
                    </a:ext>
                  </a:extLst>
                </p:cNvPr>
                <p:cNvSpPr/>
                <p:nvPr/>
              </p:nvSpPr>
              <p:spPr>
                <a:xfrm>
                  <a:off x="3520526" y="1946074"/>
                  <a:ext cx="2486171" cy="409298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E0EE07-9DE2-48F2-37EF-AD6E91F77BFF}"/>
                  </a:ext>
                </a:extLst>
              </p:cNvPr>
              <p:cNvSpPr txBox="1"/>
              <p:nvPr/>
            </p:nvSpPr>
            <p:spPr>
              <a:xfrm>
                <a:off x="4181739" y="1962395"/>
                <a:ext cx="1163744" cy="351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서비스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2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6F97F3B-F51E-1464-0214-2A322AE5DE84}"/>
                </a:ext>
              </a:extLst>
            </p:cNvPr>
            <p:cNvGrpSpPr/>
            <p:nvPr/>
          </p:nvGrpSpPr>
          <p:grpSpPr>
            <a:xfrm>
              <a:off x="6379845" y="1917423"/>
              <a:ext cx="2486170" cy="1917364"/>
              <a:chOff x="6408" y="3651382"/>
              <a:chExt cx="3106645" cy="1655771"/>
            </a:xfrm>
          </p:grpSpPr>
          <p:sp>
            <p:nvSpPr>
              <p:cNvPr id="36" name="모서리가 둥근 직사각형 7">
                <a:extLst>
                  <a:ext uri="{FF2B5EF4-FFF2-40B4-BE49-F238E27FC236}">
                    <a16:creationId xmlns:a16="http://schemas.microsoft.com/office/drawing/2014/main" id="{D33C1CDB-0014-72F4-4B4A-806C69B33B51}"/>
                  </a:ext>
                </a:extLst>
              </p:cNvPr>
              <p:cNvSpPr/>
              <p:nvPr/>
            </p:nvSpPr>
            <p:spPr>
              <a:xfrm rot="16200000">
                <a:off x="731845" y="2925945"/>
                <a:ext cx="1655771" cy="3106645"/>
              </a:xfrm>
              <a:prstGeom prst="roundRect">
                <a:avLst>
                  <a:gd name="adj" fmla="val 2535"/>
                </a:avLst>
              </a:prstGeom>
              <a:solidFill>
                <a:schemeClr val="bg1"/>
              </a:solidFill>
              <a:ln w="31750">
                <a:solidFill>
                  <a:srgbClr val="D7B274"/>
                </a:solidFill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A6B844-4EAB-87B1-EB7F-D4745FFF23B8}"/>
                  </a:ext>
                </a:extLst>
              </p:cNvPr>
              <p:cNvSpPr txBox="1"/>
              <p:nvPr/>
            </p:nvSpPr>
            <p:spPr>
              <a:xfrm>
                <a:off x="393789" y="4507842"/>
                <a:ext cx="2331876" cy="29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자유게시판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38" name="양쪽 모서리가 둥근 사각형 8">
              <a:extLst>
                <a:ext uri="{FF2B5EF4-FFF2-40B4-BE49-F238E27FC236}">
                  <a16:creationId xmlns:a16="http://schemas.microsoft.com/office/drawing/2014/main" id="{8C20DDAD-39B0-7ABA-A214-F93F4FE082E3}"/>
                </a:ext>
              </a:extLst>
            </p:cNvPr>
            <p:cNvSpPr/>
            <p:nvPr/>
          </p:nvSpPr>
          <p:spPr>
            <a:xfrm>
              <a:off x="6379842" y="1946075"/>
              <a:ext cx="2486171" cy="409298"/>
            </a:xfrm>
            <a:prstGeom prst="round2SameRect">
              <a:avLst>
                <a:gd name="adj1" fmla="val 3229"/>
                <a:gd name="adj2" fmla="val 0"/>
              </a:avLst>
            </a:prstGeom>
            <a:solidFill>
              <a:srgbClr val="D7B274"/>
            </a:solidFill>
            <a:ln w="28575">
              <a:solidFill>
                <a:srgbClr val="D7B27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CBBA5B-A7DE-4BD0-4EAA-3447011C9167}"/>
                </a:ext>
              </a:extLst>
            </p:cNvPr>
            <p:cNvSpPr txBox="1"/>
            <p:nvPr/>
          </p:nvSpPr>
          <p:spPr>
            <a:xfrm>
              <a:off x="7041055" y="1962396"/>
              <a:ext cx="1163744" cy="351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서비스 </a:t>
              </a:r>
              <a:r>
                <a:rPr lang="en-US" altLang="ko-KR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3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8A58E4B-9A9D-431B-C46F-D3D5D0883146}"/>
              </a:ext>
            </a:extLst>
          </p:cNvPr>
          <p:cNvSpPr txBox="1"/>
          <p:nvPr/>
        </p:nvSpPr>
        <p:spPr>
          <a:xfrm>
            <a:off x="1400519" y="4396320"/>
            <a:ext cx="6342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교통량 기준 </a:t>
            </a: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TOP3 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교량을 우선적으로 분석</a:t>
            </a: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추후 확장 예정</a:t>
            </a:r>
            <a:endParaRPr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0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4.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B78F9-653D-74FC-035E-7353F33FE9A2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EA3442-4DB3-7A16-6A6A-3765446C252B}"/>
              </a:ext>
            </a:extLst>
          </p:cNvPr>
          <p:cNvSpPr/>
          <p:nvPr/>
        </p:nvSpPr>
        <p:spPr>
          <a:xfrm>
            <a:off x="1547663" y="1401714"/>
            <a:ext cx="2442335" cy="2448535"/>
          </a:xfrm>
          <a:prstGeom prst="ellipse">
            <a:avLst/>
          </a:prstGeom>
          <a:solidFill>
            <a:schemeClr val="bg1"/>
          </a:solidFill>
          <a:ln w="31750">
            <a:solidFill>
              <a:srgbClr val="D7B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CB6ECF-B9A7-F134-21D9-BAF45BEC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7" y="1907272"/>
            <a:ext cx="1528678" cy="1413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20F40-0D90-4151-EE94-5F47C8C94AD4}"/>
              </a:ext>
            </a:extLst>
          </p:cNvPr>
          <p:cNvSpPr txBox="1"/>
          <p:nvPr/>
        </p:nvSpPr>
        <p:spPr>
          <a:xfrm>
            <a:off x="1547662" y="3995810"/>
            <a:ext cx="2442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혼잡으로 발생하는 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사회적 비용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절감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9BEAC1-B25A-236A-05B2-A52E5863D1D2}"/>
              </a:ext>
            </a:extLst>
          </p:cNvPr>
          <p:cNvSpPr/>
          <p:nvPr/>
        </p:nvSpPr>
        <p:spPr>
          <a:xfrm>
            <a:off x="5154002" y="1401714"/>
            <a:ext cx="2442335" cy="2448535"/>
          </a:xfrm>
          <a:prstGeom prst="ellipse">
            <a:avLst/>
          </a:prstGeom>
          <a:solidFill>
            <a:schemeClr val="bg1"/>
          </a:solidFill>
          <a:ln w="31750">
            <a:solidFill>
              <a:srgbClr val="D7B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8A3E6-F2C3-4AD4-8BCE-4E61CB0D4C53}"/>
              </a:ext>
            </a:extLst>
          </p:cNvPr>
          <p:cNvSpPr txBox="1"/>
          <p:nvPr/>
        </p:nvSpPr>
        <p:spPr>
          <a:xfrm>
            <a:off x="4738452" y="3995810"/>
            <a:ext cx="3273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다른 교량으로의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분산 유도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하여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교통혼잡 감소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BB9857-2AD8-A77F-B88C-F1736F781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2" y="1866541"/>
            <a:ext cx="1502841" cy="15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5.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2E20A4-6CE9-2090-ADCB-2FD346A81D2B}"/>
              </a:ext>
            </a:extLst>
          </p:cNvPr>
          <p:cNvGrpSpPr/>
          <p:nvPr/>
        </p:nvGrpSpPr>
        <p:grpSpPr>
          <a:xfrm>
            <a:off x="1002621" y="1163745"/>
            <a:ext cx="3114935" cy="1655771"/>
            <a:chOff x="328450" y="2029862"/>
            <a:chExt cx="3114935" cy="165577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B904C08-A30E-8543-242D-2C3651DF4A6C}"/>
                </a:ext>
              </a:extLst>
            </p:cNvPr>
            <p:cNvGrpSpPr/>
            <p:nvPr/>
          </p:nvGrpSpPr>
          <p:grpSpPr>
            <a:xfrm>
              <a:off x="328450" y="2029862"/>
              <a:ext cx="3114935" cy="1655771"/>
              <a:chOff x="328450" y="2029862"/>
              <a:chExt cx="3114935" cy="16557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0B9144C-62F5-BCBD-A9C8-EFDFC0D3D589}"/>
                  </a:ext>
                </a:extLst>
              </p:cNvPr>
              <p:cNvGrpSpPr/>
              <p:nvPr/>
            </p:nvGrpSpPr>
            <p:grpSpPr>
              <a:xfrm rot="16200000">
                <a:off x="1058032" y="1300280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121" name="모서리가 둥근 직사각형 7">
                  <a:extLst>
                    <a:ext uri="{FF2B5EF4-FFF2-40B4-BE49-F238E27FC236}">
                      <a16:creationId xmlns:a16="http://schemas.microsoft.com/office/drawing/2014/main" id="{1AAED529-0B98-91DF-3E39-18C0F878C84F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양쪽 모서리가 둥근 사각형 8">
                  <a:extLst>
                    <a:ext uri="{FF2B5EF4-FFF2-40B4-BE49-F238E27FC236}">
                      <a16:creationId xmlns:a16="http://schemas.microsoft.com/office/drawing/2014/main" id="{8AEB53C1-7D13-A572-7CFF-3C57DD11B9D1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DCC99C-28B1-588B-ED37-FFDA102EF813}"/>
                  </a:ext>
                </a:extLst>
              </p:cNvPr>
              <p:cNvGrpSpPr/>
              <p:nvPr/>
            </p:nvGrpSpPr>
            <p:grpSpPr>
              <a:xfrm>
                <a:off x="1368095" y="2216773"/>
                <a:ext cx="1543190" cy="1215573"/>
                <a:chOff x="1368095" y="2242173"/>
                <a:chExt cx="1543190" cy="1215573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28EF4-2DD1-7EEE-B6AF-683CD0293074}"/>
                    </a:ext>
                  </a:extLst>
                </p:cNvPr>
                <p:cNvSpPr txBox="1"/>
                <p:nvPr/>
              </p:nvSpPr>
              <p:spPr>
                <a:xfrm>
                  <a:off x="1776859" y="2242173"/>
                  <a:ext cx="6667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기획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528BDF-CEF5-2F4E-341B-E761C94E50F3}"/>
                    </a:ext>
                  </a:extLst>
                </p:cNvPr>
                <p:cNvSpPr txBox="1"/>
                <p:nvPr/>
              </p:nvSpPr>
              <p:spPr>
                <a:xfrm>
                  <a:off x="1368095" y="2681535"/>
                  <a:ext cx="154319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프로젝트 관리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8371F-22AA-BAFF-798E-487E9A47B725}"/>
                    </a:ext>
                  </a:extLst>
                </p:cNvPr>
                <p:cNvSpPr txBox="1"/>
                <p:nvPr/>
              </p:nvSpPr>
              <p:spPr>
                <a:xfrm>
                  <a:off x="1474379" y="3119192"/>
                  <a:ext cx="133062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분석 서브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F2223-32C8-8A22-F0D4-7C6CA6F269AC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정민경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88BB92-2A79-F26D-D6B4-3866DE3591DD}"/>
              </a:ext>
            </a:extLst>
          </p:cNvPr>
          <p:cNvGrpSpPr/>
          <p:nvPr/>
        </p:nvGrpSpPr>
        <p:grpSpPr>
          <a:xfrm>
            <a:off x="1002621" y="3271945"/>
            <a:ext cx="3114935" cy="1655771"/>
            <a:chOff x="328450" y="2029862"/>
            <a:chExt cx="3114935" cy="16557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B0A24B-DACB-60FE-DA6F-C34542044B37}"/>
                </a:ext>
              </a:extLst>
            </p:cNvPr>
            <p:cNvGrpSpPr/>
            <p:nvPr/>
          </p:nvGrpSpPr>
          <p:grpSpPr>
            <a:xfrm>
              <a:off x="328450" y="2029862"/>
              <a:ext cx="3114935" cy="1655771"/>
              <a:chOff x="328450" y="2029862"/>
              <a:chExt cx="3114935" cy="165577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843253-757E-2760-46A0-F7FFA30AB5FE}"/>
                  </a:ext>
                </a:extLst>
              </p:cNvPr>
              <p:cNvGrpSpPr/>
              <p:nvPr/>
            </p:nvGrpSpPr>
            <p:grpSpPr>
              <a:xfrm rot="16200000">
                <a:off x="1058032" y="1300280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26" name="모서리가 둥근 직사각형 7">
                  <a:extLst>
                    <a:ext uri="{FF2B5EF4-FFF2-40B4-BE49-F238E27FC236}">
                      <a16:creationId xmlns:a16="http://schemas.microsoft.com/office/drawing/2014/main" id="{C8977D4F-4CB9-8348-E5E3-D8690F01B570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양쪽 모서리가 둥근 사각형 8">
                  <a:extLst>
                    <a:ext uri="{FF2B5EF4-FFF2-40B4-BE49-F238E27FC236}">
                      <a16:creationId xmlns:a16="http://schemas.microsoft.com/office/drawing/2014/main" id="{7F152C71-1463-32C7-DEB2-3376D63C0CE5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25A90-20FD-1D7E-1D61-772565F83216}"/>
                  </a:ext>
                </a:extLst>
              </p:cNvPr>
              <p:cNvSpPr txBox="1"/>
              <p:nvPr/>
            </p:nvSpPr>
            <p:spPr>
              <a:xfrm>
                <a:off x="1071939" y="2688470"/>
                <a:ext cx="20765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웹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프론트엔드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개발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DE02-A0DB-2CFB-6288-12BC449D7DB3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이용수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44C5F5-7939-FCD6-9BA6-633D3FDBA383}"/>
              </a:ext>
            </a:extLst>
          </p:cNvPr>
          <p:cNvGrpSpPr/>
          <p:nvPr/>
        </p:nvGrpSpPr>
        <p:grpSpPr>
          <a:xfrm>
            <a:off x="4878178" y="1163745"/>
            <a:ext cx="3114935" cy="1655771"/>
            <a:chOff x="328451" y="2029864"/>
            <a:chExt cx="3114935" cy="165577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208BFF5-AEAF-504F-4BA1-84CFE94A01C7}"/>
                </a:ext>
              </a:extLst>
            </p:cNvPr>
            <p:cNvGrpSpPr/>
            <p:nvPr/>
          </p:nvGrpSpPr>
          <p:grpSpPr>
            <a:xfrm>
              <a:off x="328451" y="2029864"/>
              <a:ext cx="3114935" cy="1655771"/>
              <a:chOff x="328451" y="2029864"/>
              <a:chExt cx="3114935" cy="1655771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85741B4-3E24-3DE3-2602-51DCE8DF2FD2}"/>
                  </a:ext>
                </a:extLst>
              </p:cNvPr>
              <p:cNvGrpSpPr/>
              <p:nvPr/>
            </p:nvGrpSpPr>
            <p:grpSpPr>
              <a:xfrm rot="16200000">
                <a:off x="1058033" y="1300282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36" name="모서리가 둥근 직사각형 7">
                  <a:extLst>
                    <a:ext uri="{FF2B5EF4-FFF2-40B4-BE49-F238E27FC236}">
                      <a16:creationId xmlns:a16="http://schemas.microsoft.com/office/drawing/2014/main" id="{91BC5ACF-842F-B59F-8CEE-42F659297089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양쪽 모서리가 둥근 사각형 8">
                  <a:extLst>
                    <a:ext uri="{FF2B5EF4-FFF2-40B4-BE49-F238E27FC236}">
                      <a16:creationId xmlns:a16="http://schemas.microsoft.com/office/drawing/2014/main" id="{07D8AA5B-2DA0-6AF3-A0FE-A2E6E29EAEFD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B0E3F9-D584-E8CA-DF7F-C6246F0492B8}"/>
                  </a:ext>
                </a:extLst>
              </p:cNvPr>
              <p:cNvSpPr txBox="1"/>
              <p:nvPr/>
            </p:nvSpPr>
            <p:spPr>
              <a:xfrm>
                <a:off x="1315398" y="2634235"/>
                <a:ext cx="15896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웹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백엔드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개발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2F561C-8A3E-6FB2-8836-FE6682556DF9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정상필</a:t>
              </a:r>
              <a:endParaRPr lang="ko-KR" altLang="en-US" sz="14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A5FD87-73C3-CF8C-E046-F0AB7CEFA5B9}"/>
              </a:ext>
            </a:extLst>
          </p:cNvPr>
          <p:cNvGrpSpPr/>
          <p:nvPr/>
        </p:nvGrpSpPr>
        <p:grpSpPr>
          <a:xfrm>
            <a:off x="4878178" y="3271943"/>
            <a:ext cx="3114935" cy="1655771"/>
            <a:chOff x="328451" y="2029864"/>
            <a:chExt cx="3114935" cy="165577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BBDAF8E-168A-0BBD-30ED-EB7C4A1A51F4}"/>
                </a:ext>
              </a:extLst>
            </p:cNvPr>
            <p:cNvGrpSpPr/>
            <p:nvPr/>
          </p:nvGrpSpPr>
          <p:grpSpPr>
            <a:xfrm>
              <a:off x="328451" y="2029864"/>
              <a:ext cx="3114935" cy="1655771"/>
              <a:chOff x="328451" y="2029864"/>
              <a:chExt cx="3114935" cy="16557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784BCAE-3DC9-A736-08F9-E6F5FD3F0493}"/>
                  </a:ext>
                </a:extLst>
              </p:cNvPr>
              <p:cNvGrpSpPr/>
              <p:nvPr/>
            </p:nvGrpSpPr>
            <p:grpSpPr>
              <a:xfrm rot="16200000">
                <a:off x="1058033" y="1300282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44" name="모서리가 둥근 직사각형 7">
                  <a:extLst>
                    <a:ext uri="{FF2B5EF4-FFF2-40B4-BE49-F238E27FC236}">
                      <a16:creationId xmlns:a16="http://schemas.microsoft.com/office/drawing/2014/main" id="{4B7704C9-E32A-C22B-F1AD-7B4FD4861AA7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양쪽 모서리가 둥근 사각형 8">
                  <a:extLst>
                    <a:ext uri="{FF2B5EF4-FFF2-40B4-BE49-F238E27FC236}">
                      <a16:creationId xmlns:a16="http://schemas.microsoft.com/office/drawing/2014/main" id="{C7EFF92F-E879-F85A-C290-0518E987DDE6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64ECE4-9C42-403E-3384-1FDF012671B2}"/>
                  </a:ext>
                </a:extLst>
              </p:cNvPr>
              <p:cNvSpPr txBox="1"/>
              <p:nvPr/>
            </p:nvSpPr>
            <p:spPr>
              <a:xfrm>
                <a:off x="1772956" y="2519195"/>
                <a:ext cx="674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기획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314C61-19E3-8C28-BB66-DF6E804A40CB}"/>
                  </a:ext>
                </a:extLst>
              </p:cNvPr>
              <p:cNvSpPr txBox="1"/>
              <p:nvPr/>
            </p:nvSpPr>
            <p:spPr>
              <a:xfrm>
                <a:off x="1571809" y="2908353"/>
                <a:ext cx="10768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분석 메인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2028B4-1340-E5CB-4FD7-EC30A4E20030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홍승기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4D7D3C-EDD4-2B8B-7305-923CF6688DE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6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179085" y="2657603"/>
            <a:ext cx="275725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02.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절차</a:t>
            </a:r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2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54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WBS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5902-280E-FD19-B641-130AB3E81FF7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C2933-E0BA-B1BC-278A-0A388ACC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" y="855562"/>
            <a:ext cx="3512502" cy="805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CA2943-3DBA-A946-85B8-16E930840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88" y="855562"/>
            <a:ext cx="5059669" cy="4360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32A463-DE76-169A-552D-D472241D3163}"/>
              </a:ext>
            </a:extLst>
          </p:cNvPr>
          <p:cNvSpPr txBox="1"/>
          <p:nvPr/>
        </p:nvSpPr>
        <p:spPr>
          <a:xfrm>
            <a:off x="153886" y="4816302"/>
            <a:ext cx="3449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WBS </a:t>
            </a:r>
            <a:r>
              <a:rPr lang="ko-KR" altLang="en-US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링크 </a:t>
            </a:r>
            <a:r>
              <a:rPr lang="en-US" altLang="ko-KR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000" dirty="0">
                <a:latin typeface="제주고딕" panose="02000300000000000000" pitchFamily="2" charset="-127"/>
                <a:ea typeface="제주고딕" panose="02000300000000000000" pitchFamily="2" charset="-127"/>
                <a:hlinkClick r:id="rId5"/>
              </a:rPr>
              <a:t>https://drive.google.com/file/d/1q32-X_Z0loXsCJeVJ8RYVqaO5G9fMdh2/view?usp=sharing</a:t>
            </a:r>
            <a:endParaRPr lang="ko-KR" altLang="en-US" sz="1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1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64A69-CCAA-5D5E-135E-C6814DDD8495}"/>
              </a:ext>
            </a:extLst>
          </p:cNvPr>
          <p:cNvGrpSpPr/>
          <p:nvPr/>
        </p:nvGrpSpPr>
        <p:grpSpPr>
          <a:xfrm>
            <a:off x="421793" y="1112927"/>
            <a:ext cx="8300414" cy="3489147"/>
            <a:chOff x="421793" y="1112927"/>
            <a:chExt cx="8300414" cy="34891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2729417" y="1813450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JAVA v11.0.16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5992163" y="1813450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프로그래밍 언어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pic>
          <p:nvPicPr>
            <p:cNvPr id="8" name="Picture 8" descr="Java 강좌 - 시작">
              <a:extLst>
                <a:ext uri="{FF2B5EF4-FFF2-40B4-BE49-F238E27FC236}">
                  <a16:creationId xmlns:a16="http://schemas.microsoft.com/office/drawing/2014/main" id="{A8FE85F6-E0E0-950D-ACCE-E61D8C3B5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31" y="1510417"/>
              <a:ext cx="1625665" cy="975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13" name="Picture 4" descr="macOS 맥북 / STS ] Spring Tool Suite 4 에서 Spring Boot 프로젝트 생성">
              <a:extLst>
                <a:ext uri="{FF2B5EF4-FFF2-40B4-BE49-F238E27FC236}">
                  <a16:creationId xmlns:a16="http://schemas.microsoft.com/office/drawing/2014/main" id="{33AB9216-8683-41B4-08A0-C3A657AB3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19" y="2768583"/>
              <a:ext cx="1096088" cy="89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D2F9A-ED8C-1570-6B1F-6776E3882F81}"/>
                </a:ext>
              </a:extLst>
            </p:cNvPr>
            <p:cNvSpPr txBox="1"/>
            <p:nvPr/>
          </p:nvSpPr>
          <p:spPr>
            <a:xfrm>
              <a:off x="3244213" y="3032517"/>
              <a:ext cx="773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STS4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6415152" y="3032517"/>
              <a:ext cx="957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개발 툴</a:t>
              </a:r>
            </a:p>
          </p:txBody>
        </p:sp>
        <p:pic>
          <p:nvPicPr>
            <p:cNvPr id="16" name="Picture 6" descr="서버사이드 렌더링 Thymeleaf">
              <a:extLst>
                <a:ext uri="{FF2B5EF4-FFF2-40B4-BE49-F238E27FC236}">
                  <a16:creationId xmlns:a16="http://schemas.microsoft.com/office/drawing/2014/main" id="{11E85474-7380-89D0-3A33-64B50C6EC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17" y="4017299"/>
              <a:ext cx="1571893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2515680" y="4125020"/>
              <a:ext cx="223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Thymeleaf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v3.0.15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5065390" y="4125020"/>
              <a:ext cx="3656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백엔드에서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넘어온 정보 화면에 출력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4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83503F-6386-9334-0544-3B69AF7FEE4F}"/>
              </a:ext>
            </a:extLst>
          </p:cNvPr>
          <p:cNvGrpSpPr/>
          <p:nvPr/>
        </p:nvGrpSpPr>
        <p:grpSpPr>
          <a:xfrm>
            <a:off x="421793" y="1112927"/>
            <a:ext cx="8170663" cy="3493059"/>
            <a:chOff x="421793" y="1112927"/>
            <a:chExt cx="8170663" cy="34930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93DB1-15BC-A827-28B6-F5ACF27AE1D4}"/>
                </a:ext>
              </a:extLst>
            </p:cNvPr>
            <p:cNvSpPr txBox="1"/>
            <p:nvPr/>
          </p:nvSpPr>
          <p:spPr>
            <a:xfrm>
              <a:off x="421793" y="1112927"/>
              <a:ext cx="4804229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개발 환경</a:t>
              </a:r>
              <a:r>
                <a:rPr lang="en-US" altLang="ko-KR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C35791-95C4-598D-E879-8842C47FA7BD}"/>
                </a:ext>
              </a:extLst>
            </p:cNvPr>
            <p:cNvSpPr txBox="1"/>
            <p:nvPr/>
          </p:nvSpPr>
          <p:spPr>
            <a:xfrm>
              <a:off x="5226021" y="1112927"/>
              <a:ext cx="3366435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사용기술</a:t>
              </a:r>
              <a:endParaRPr lang="ko-KR" altLang="en-US" dirty="0"/>
            </a:p>
          </p:txBody>
        </p:sp>
        <p:pic>
          <p:nvPicPr>
            <p:cNvPr id="22" name="Picture 2" descr="스프링 부트 소개 | Bottlehs Tech Blog">
              <a:extLst>
                <a:ext uri="{FF2B5EF4-FFF2-40B4-BE49-F238E27FC236}">
                  <a16:creationId xmlns:a16="http://schemas.microsoft.com/office/drawing/2014/main" id="{0BD3A8DA-7F0C-83FA-9E9B-832EF8C3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52" y="2601493"/>
              <a:ext cx="1627325" cy="85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1ADCE-6936-096B-8A2B-E0CFF13FEC6D}"/>
                </a:ext>
              </a:extLst>
            </p:cNvPr>
            <p:cNvSpPr txBox="1"/>
            <p:nvPr/>
          </p:nvSpPr>
          <p:spPr>
            <a:xfrm>
              <a:off x="2972893" y="2706157"/>
              <a:ext cx="22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Spring boot starter </a:t>
              </a:r>
            </a:p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v2.7.5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059449-891C-83DC-D74E-DA355691DED0}"/>
                </a:ext>
              </a:extLst>
            </p:cNvPr>
            <p:cNvSpPr txBox="1"/>
            <p:nvPr/>
          </p:nvSpPr>
          <p:spPr>
            <a:xfrm>
              <a:off x="6305819" y="2844656"/>
              <a:ext cx="117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서버 구동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pic>
          <p:nvPicPr>
            <p:cNvPr id="23" name="Picture 10" descr="아파치 톰캣 - 위키백과, 우리 모두의 백과사전">
              <a:extLst>
                <a:ext uri="{FF2B5EF4-FFF2-40B4-BE49-F238E27FC236}">
                  <a16:creationId xmlns:a16="http://schemas.microsoft.com/office/drawing/2014/main" id="{C7BE7506-1C05-3AC5-A7F6-D5490F2EF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4" y="3668107"/>
              <a:ext cx="1324940" cy="937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F5EAEA-C02A-6795-7F87-2A51A2549CF0}"/>
                </a:ext>
              </a:extLst>
            </p:cNvPr>
            <p:cNvSpPr txBox="1"/>
            <p:nvPr/>
          </p:nvSpPr>
          <p:spPr>
            <a:xfrm>
              <a:off x="3037316" y="3952380"/>
              <a:ext cx="223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Tomcat v9.0.68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CA59CC-6E56-DA30-1491-8CCFA74DE212}"/>
                </a:ext>
              </a:extLst>
            </p:cNvPr>
            <p:cNvSpPr txBox="1"/>
            <p:nvPr/>
          </p:nvSpPr>
          <p:spPr>
            <a:xfrm>
              <a:off x="6298563" y="3952380"/>
              <a:ext cx="117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서버 구동</a:t>
              </a:r>
            </a:p>
          </p:txBody>
        </p:sp>
        <p:pic>
          <p:nvPicPr>
            <p:cNvPr id="21" name="Picture 8" descr="Java/Spring] Lombok(롬복) 사용하기">
              <a:extLst>
                <a:ext uri="{FF2B5EF4-FFF2-40B4-BE49-F238E27FC236}">
                  <a16:creationId xmlns:a16="http://schemas.microsoft.com/office/drawing/2014/main" id="{A03F0076-0251-0927-7D13-91282EBF2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56" y="1534879"/>
              <a:ext cx="1711316" cy="85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CBA248-E5FE-9C8C-B041-216C9D5E20E0}"/>
                </a:ext>
              </a:extLst>
            </p:cNvPr>
            <p:cNvSpPr txBox="1"/>
            <p:nvPr/>
          </p:nvSpPr>
          <p:spPr>
            <a:xfrm>
              <a:off x="5974100" y="1778042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어노테이션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45BA8-6EF1-7880-A2A4-839E6F08D052}"/>
                </a:ext>
              </a:extLst>
            </p:cNvPr>
            <p:cNvSpPr txBox="1"/>
            <p:nvPr/>
          </p:nvSpPr>
          <p:spPr>
            <a:xfrm>
              <a:off x="2972893" y="1778042"/>
              <a:ext cx="1978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lombok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v1.18.24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32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791C98-0C2D-1538-DCFF-A64EEEADB777}"/>
              </a:ext>
            </a:extLst>
          </p:cNvPr>
          <p:cNvGrpSpPr/>
          <p:nvPr/>
        </p:nvGrpSpPr>
        <p:grpSpPr>
          <a:xfrm>
            <a:off x="421793" y="1112927"/>
            <a:ext cx="8170663" cy="3566265"/>
            <a:chOff x="421793" y="1112927"/>
            <a:chExt cx="8170663" cy="3566265"/>
          </a:xfrm>
        </p:grpSpPr>
        <p:pic>
          <p:nvPicPr>
            <p:cNvPr id="3" name="Picture 2" descr="한국 MySQL 사용자그룹 | Facebook">
              <a:extLst>
                <a:ext uri="{FF2B5EF4-FFF2-40B4-BE49-F238E27FC236}">
                  <a16:creationId xmlns:a16="http://schemas.microsoft.com/office/drawing/2014/main" id="{322CB3D1-E529-CAA5-459E-A6A5A918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42" y="1507565"/>
              <a:ext cx="1626580" cy="101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마이바티스(MyBatis) 동적 쿼리 Java로 만들기.">
              <a:extLst>
                <a:ext uri="{FF2B5EF4-FFF2-40B4-BE49-F238E27FC236}">
                  <a16:creationId xmlns:a16="http://schemas.microsoft.com/office/drawing/2014/main" id="{7803BFFD-61EC-C8F2-D33E-DA883BAC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7" y="2717818"/>
              <a:ext cx="1333991" cy="99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E847EFF-53CE-1B6B-33A0-AC157860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52" y="3917086"/>
              <a:ext cx="1867161" cy="7621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33DE91-A7DF-36F5-AFA9-C11FAD4EBF73}"/>
                </a:ext>
              </a:extLst>
            </p:cNvPr>
            <p:cNvSpPr txBox="1"/>
            <p:nvPr/>
          </p:nvSpPr>
          <p:spPr>
            <a:xfrm>
              <a:off x="3016636" y="3032755"/>
              <a:ext cx="1867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Mybaits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v3.5.7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3048719" y="1827995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Mysql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v8.0.31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6308286" y="1827995"/>
              <a:ext cx="1146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Database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6214674" y="3032755"/>
              <a:ext cx="133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쿼리문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작성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3016774" y="4113473"/>
              <a:ext cx="1867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HikariCP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v4.0.3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6418283" y="4113473"/>
              <a:ext cx="92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DB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연결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99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CEFB03-7E36-9BB9-B174-BA8D5A5BA3DD}"/>
              </a:ext>
            </a:extLst>
          </p:cNvPr>
          <p:cNvGrpSpPr/>
          <p:nvPr/>
        </p:nvGrpSpPr>
        <p:grpSpPr>
          <a:xfrm>
            <a:off x="421793" y="1112927"/>
            <a:ext cx="8182382" cy="3571045"/>
            <a:chOff x="421793" y="1112927"/>
            <a:chExt cx="8182382" cy="3571045"/>
          </a:xfrm>
        </p:grpSpPr>
        <p:pic>
          <p:nvPicPr>
            <p:cNvPr id="9" name="Picture 2" descr="AFC Ajax - Wikipedia">
              <a:extLst>
                <a:ext uri="{FF2B5EF4-FFF2-40B4-BE49-F238E27FC236}">
                  <a16:creationId xmlns:a16="http://schemas.microsoft.com/office/drawing/2014/main" id="{96AE7CC1-9B7E-91F9-03D5-C8AC18ED8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40" y="2581367"/>
              <a:ext cx="1177003" cy="118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3065901" y="1813450"/>
              <a:ext cx="1148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erdcloud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6372275" y="1813450"/>
              <a:ext cx="1016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Erd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설계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1ED110-3AAD-B197-1E2D-FB4571809856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421793" y="1112927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421793" y="1112927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226021" y="1112927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D2F9A-ED8C-1570-6B1F-6776E3882F81}"/>
                </a:ext>
              </a:extLst>
            </p:cNvPr>
            <p:cNvSpPr txBox="1"/>
            <p:nvPr/>
          </p:nvSpPr>
          <p:spPr>
            <a:xfrm>
              <a:off x="3282655" y="3032517"/>
              <a:ext cx="715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AJax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5156722" y="3032517"/>
              <a:ext cx="344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화면전환없이 뷰를 처리할 때 사용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3019627" y="4125020"/>
              <a:ext cx="1241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Bootstrap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6385977" y="4125020"/>
              <a:ext cx="98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Css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</a:t>
              </a:r>
            </a:p>
          </p:txBody>
        </p:sp>
        <p:pic>
          <p:nvPicPr>
            <p:cNvPr id="3" name="Picture 6" descr="ERDCloud">
              <a:extLst>
                <a:ext uri="{FF2B5EF4-FFF2-40B4-BE49-F238E27FC236}">
                  <a16:creationId xmlns:a16="http://schemas.microsoft.com/office/drawing/2014/main" id="{31C3C504-F8DF-E0AD-B5E6-D2E803FE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966" y="1482259"/>
              <a:ext cx="1062751" cy="106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ootstrap · 세계에서 가장 인기있는 HTML, CSS, JS 라이브러리.">
              <a:extLst>
                <a:ext uri="{FF2B5EF4-FFF2-40B4-BE49-F238E27FC236}">
                  <a16:creationId xmlns:a16="http://schemas.microsoft.com/office/drawing/2014/main" id="{50CC3332-407C-6EE5-0A57-4FBE6D67B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81" y="3799982"/>
              <a:ext cx="1070321" cy="88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120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4A8F-C09A-5F4A-8045-41DA6F65CF9D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92A50C-3642-D328-A1A9-0C9C926028EB}"/>
              </a:ext>
            </a:extLst>
          </p:cNvPr>
          <p:cNvSpPr/>
          <p:nvPr/>
        </p:nvSpPr>
        <p:spPr>
          <a:xfrm>
            <a:off x="2426608" y="995968"/>
            <a:ext cx="4267200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6D46E-DD96-5AB7-4381-6D6878AB49AC}"/>
              </a:ext>
            </a:extLst>
          </p:cNvPr>
          <p:cNvSpPr txBox="1"/>
          <p:nvPr/>
        </p:nvSpPr>
        <p:spPr>
          <a:xfrm>
            <a:off x="3381082" y="1024075"/>
            <a:ext cx="2396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DC944-8B0D-834A-4E99-7AA84A276D24}"/>
              </a:ext>
            </a:extLst>
          </p:cNvPr>
          <p:cNvSpPr/>
          <p:nvPr/>
        </p:nvSpPr>
        <p:spPr>
          <a:xfrm>
            <a:off x="2426608" y="1723431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9FE92-6807-E59C-963F-B9BAD808A7D9}"/>
              </a:ext>
            </a:extLst>
          </p:cNvPr>
          <p:cNvSpPr txBox="1"/>
          <p:nvPr/>
        </p:nvSpPr>
        <p:spPr>
          <a:xfrm>
            <a:off x="3381082" y="1755306"/>
            <a:ext cx="2396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절차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C76A7C-882E-DDAA-1910-92D3CD3D1537}"/>
              </a:ext>
            </a:extLst>
          </p:cNvPr>
          <p:cNvSpPr/>
          <p:nvPr/>
        </p:nvSpPr>
        <p:spPr>
          <a:xfrm>
            <a:off x="2426608" y="2450894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6E721-D0E5-0604-593A-BAE7606459C9}"/>
              </a:ext>
            </a:extLst>
          </p:cNvPr>
          <p:cNvSpPr txBox="1"/>
          <p:nvPr/>
        </p:nvSpPr>
        <p:spPr>
          <a:xfrm>
            <a:off x="3078275" y="2482769"/>
            <a:ext cx="30017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CBB53-4F11-9408-FB3E-45EB6132BEF2}"/>
              </a:ext>
            </a:extLst>
          </p:cNvPr>
          <p:cNvSpPr/>
          <p:nvPr/>
        </p:nvSpPr>
        <p:spPr>
          <a:xfrm>
            <a:off x="2426608" y="3178357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EE538-6ED8-E58E-B759-97F2BD7A6AF8}"/>
              </a:ext>
            </a:extLst>
          </p:cNvPr>
          <p:cNvSpPr txBox="1"/>
          <p:nvPr/>
        </p:nvSpPr>
        <p:spPr>
          <a:xfrm>
            <a:off x="3203007" y="3206464"/>
            <a:ext cx="27144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04.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주요 기능 및 기술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5DD650-BBEA-3382-0005-1FB9B5E460DD}"/>
              </a:ext>
            </a:extLst>
          </p:cNvPr>
          <p:cNvSpPr/>
          <p:nvPr/>
        </p:nvSpPr>
        <p:spPr>
          <a:xfrm>
            <a:off x="2426608" y="3905820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CCBDE-A026-756E-47DA-8B273B0D9401}"/>
              </a:ext>
            </a:extLst>
          </p:cNvPr>
          <p:cNvSpPr txBox="1"/>
          <p:nvPr/>
        </p:nvSpPr>
        <p:spPr>
          <a:xfrm>
            <a:off x="3203007" y="3933927"/>
            <a:ext cx="27144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05.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 및 개선 사항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D0E2AC-DB77-E808-068E-A0836E4B5A42}"/>
              </a:ext>
            </a:extLst>
          </p:cNvPr>
          <p:cNvSpPr/>
          <p:nvPr/>
        </p:nvSpPr>
        <p:spPr>
          <a:xfrm>
            <a:off x="3735254" y="146812"/>
            <a:ext cx="1673492" cy="461113"/>
          </a:xfrm>
          <a:prstGeom prst="roundRect">
            <a:avLst>
              <a:gd name="adj" fmla="val 21671"/>
            </a:avLst>
          </a:prstGeom>
          <a:solidFill>
            <a:srgbClr val="012920"/>
          </a:solidFill>
          <a:ln>
            <a:solidFill>
              <a:srgbClr val="1A35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 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69D09B-B113-0F22-62DA-8D92F3A9AB19}"/>
              </a:ext>
            </a:extLst>
          </p:cNvPr>
          <p:cNvSpPr/>
          <p:nvPr/>
        </p:nvSpPr>
        <p:spPr>
          <a:xfrm>
            <a:off x="2426608" y="4633284"/>
            <a:ext cx="4305068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EE93-C962-1227-E74F-643E64CFCAFD}"/>
              </a:ext>
            </a:extLst>
          </p:cNvPr>
          <p:cNvSpPr txBox="1"/>
          <p:nvPr/>
        </p:nvSpPr>
        <p:spPr>
          <a:xfrm>
            <a:off x="3838798" y="4665122"/>
            <a:ext cx="14806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06.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06295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456CDF-EF08-2558-D99A-4BD2C0F77EC7}"/>
              </a:ext>
            </a:extLst>
          </p:cNvPr>
          <p:cNvGrpSpPr/>
          <p:nvPr/>
        </p:nvGrpSpPr>
        <p:grpSpPr>
          <a:xfrm>
            <a:off x="421793" y="1112927"/>
            <a:ext cx="8170663" cy="3471656"/>
            <a:chOff x="421793" y="1112927"/>
            <a:chExt cx="8170663" cy="34716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9" name="Picture 6" descr="GitHub 무료로 다운 받기 - 2022년 최신 버전">
              <a:extLst>
                <a:ext uri="{FF2B5EF4-FFF2-40B4-BE49-F238E27FC236}">
                  <a16:creationId xmlns:a16="http://schemas.microsoft.com/office/drawing/2014/main" id="{7FF14AE4-68A6-1632-22F1-1DA50363A3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r="12621"/>
            <a:stretch/>
          </p:blipFill>
          <p:spPr bwMode="auto">
            <a:xfrm>
              <a:off x="788882" y="1818430"/>
              <a:ext cx="1605976" cy="120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소년코딩 - jQuery 소스 구조분석을 해야하는 이유">
              <a:extLst>
                <a:ext uri="{FF2B5EF4-FFF2-40B4-BE49-F238E27FC236}">
                  <a16:creationId xmlns:a16="http://schemas.microsoft.com/office/drawing/2014/main" id="{EABD76C4-9FC2-47E1-8CCF-6C4FAE0A9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1" y="3381575"/>
              <a:ext cx="1203008" cy="120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B65549-FB50-97BD-1F69-4AC967D158F8}"/>
                </a:ext>
              </a:extLst>
            </p:cNvPr>
            <p:cNvSpPr txBox="1"/>
            <p:nvPr/>
          </p:nvSpPr>
          <p:spPr>
            <a:xfrm>
              <a:off x="3178861" y="2235268"/>
              <a:ext cx="91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Github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A04462-C3D5-1E42-E1D3-77234423DD1B}"/>
                </a:ext>
              </a:extLst>
            </p:cNvPr>
            <p:cNvSpPr txBox="1"/>
            <p:nvPr/>
          </p:nvSpPr>
          <p:spPr>
            <a:xfrm>
              <a:off x="5731214" y="2235268"/>
              <a:ext cx="2296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협업을 위한 코드 공유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58EB5-8C7A-55E1-5E96-337B9F9419FA}"/>
                </a:ext>
              </a:extLst>
            </p:cNvPr>
            <p:cNvSpPr txBox="1"/>
            <p:nvPr/>
          </p:nvSpPr>
          <p:spPr>
            <a:xfrm>
              <a:off x="3178861" y="3798413"/>
              <a:ext cx="91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JQuery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FB73E5-3C0D-02AF-3BE6-660951B4CA93}"/>
                </a:ext>
              </a:extLst>
            </p:cNvPr>
            <p:cNvSpPr txBox="1"/>
            <p:nvPr/>
          </p:nvSpPr>
          <p:spPr>
            <a:xfrm>
              <a:off x="5808018" y="3798413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Javascript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에서 사용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5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24AB003-B694-E382-8FDF-5F27D805D1B6}"/>
              </a:ext>
            </a:extLst>
          </p:cNvPr>
          <p:cNvGrpSpPr/>
          <p:nvPr/>
        </p:nvGrpSpPr>
        <p:grpSpPr>
          <a:xfrm>
            <a:off x="421793" y="1112927"/>
            <a:ext cx="8170663" cy="3574622"/>
            <a:chOff x="421793" y="1112927"/>
            <a:chExt cx="8170663" cy="3574622"/>
          </a:xfrm>
        </p:grpSpPr>
        <p:pic>
          <p:nvPicPr>
            <p:cNvPr id="3" name="Picture 2" descr="Python] 파이썬 문법과 라이브러리 총정리">
              <a:extLst>
                <a:ext uri="{FF2B5EF4-FFF2-40B4-BE49-F238E27FC236}">
                  <a16:creationId xmlns:a16="http://schemas.microsoft.com/office/drawing/2014/main" id="{4804821C-11B6-B342-3A00-BA1911675B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5" r="17800"/>
            <a:stretch/>
          </p:blipFill>
          <p:spPr bwMode="auto">
            <a:xfrm>
              <a:off x="791181" y="1621670"/>
              <a:ext cx="1607039" cy="1464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5" name="Picture 6" descr="Colaboratory] 코랩으로 python 환경 구성하기">
              <a:extLst>
                <a:ext uri="{FF2B5EF4-FFF2-40B4-BE49-F238E27FC236}">
                  <a16:creationId xmlns:a16="http://schemas.microsoft.com/office/drawing/2014/main" id="{DE136D06-3AD1-FCD9-8FC3-61585BF39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94" y="3382178"/>
              <a:ext cx="1383214" cy="130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DD692-0198-A4A8-09AB-C4F1E97D3555}"/>
                </a:ext>
              </a:extLst>
            </p:cNvPr>
            <p:cNvSpPr txBox="1"/>
            <p:nvPr/>
          </p:nvSpPr>
          <p:spPr>
            <a:xfrm>
              <a:off x="2721038" y="2169498"/>
              <a:ext cx="184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Python v3.8.15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CC782-EF49-B705-5383-20A5D565F6D6}"/>
                </a:ext>
              </a:extLst>
            </p:cNvPr>
            <p:cNvSpPr txBox="1"/>
            <p:nvPr/>
          </p:nvSpPr>
          <p:spPr>
            <a:xfrm>
              <a:off x="6005839" y="2169498"/>
              <a:ext cx="1750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프로그래밍 언어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C8522A-FBA9-A003-E4CA-E6F84A4C9C5F}"/>
                </a:ext>
              </a:extLst>
            </p:cNvPr>
            <p:cNvSpPr txBox="1"/>
            <p:nvPr/>
          </p:nvSpPr>
          <p:spPr>
            <a:xfrm>
              <a:off x="3095687" y="3763747"/>
              <a:ext cx="1098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구글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코랩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2677D2-43A0-24B7-F713-E0C97EBDBF3F}"/>
                </a:ext>
              </a:extLst>
            </p:cNvPr>
            <p:cNvSpPr txBox="1"/>
            <p:nvPr/>
          </p:nvSpPr>
          <p:spPr>
            <a:xfrm>
              <a:off x="6402014" y="3763747"/>
              <a:ext cx="91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 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689228" y="2657603"/>
            <a:ext cx="3736972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03.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</a:t>
            </a:r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</a:t>
            </a:r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설계</a:t>
            </a:r>
          </a:p>
        </p:txBody>
      </p:sp>
    </p:spTree>
    <p:extLst>
      <p:ext uri="{BB962C8B-B14F-4D97-AF65-F5344CB8AC3E}">
        <p14:creationId xmlns:p14="http://schemas.microsoft.com/office/powerpoint/2010/main" val="343817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662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기능명세서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5AE93-0F73-4B99-8180-B7CD3877D7A1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E87A2-8682-2F2A-A634-1C0DB3CB293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F2408-A2D1-41E2-820A-F9C5F2FF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5" y="1206729"/>
            <a:ext cx="7714228" cy="362331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533B0-5746-3AA2-9ED6-3C60B257F080}"/>
              </a:ext>
            </a:extLst>
          </p:cNvPr>
          <p:cNvSpPr txBox="1"/>
          <p:nvPr/>
        </p:nvSpPr>
        <p:spPr>
          <a:xfrm>
            <a:off x="587964" y="4899923"/>
            <a:ext cx="8621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기능명세서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4"/>
              </a:rPr>
              <a:t>https://docs.google.com/spreadsheets/d/1Mw5grbbkAd1SENhBX3lBrNcYZZ5hsVW618PEVRbUefQ/edit#gid=1252826906</a:t>
            </a:r>
            <a:endParaRPr lang="ko-KR" altLang="en-US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4CA99-F679-CBFD-D453-DAF38DF09383}"/>
              </a:ext>
            </a:extLst>
          </p:cNvPr>
          <p:cNvSpPr txBox="1"/>
          <p:nvPr/>
        </p:nvSpPr>
        <p:spPr>
          <a:xfrm>
            <a:off x="529976" y="872618"/>
            <a:ext cx="1799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▶ 기능명세서 일부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436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662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기능명세서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5AE93-0F73-4B99-8180-B7CD3877D7A1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E87A2-8682-2F2A-A634-1C0DB3CB293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B1B151-5B11-0C66-D71E-8AADCED6D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62374"/>
              </p:ext>
            </p:extLst>
          </p:nvPr>
        </p:nvGraphicFramePr>
        <p:xfrm>
          <a:off x="722182" y="1512080"/>
          <a:ext cx="7681589" cy="31287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55486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626103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8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856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1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메인 페이지 구현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시각화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모델링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유효성 체크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동일 여부 확인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 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로그인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마이페이지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–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본인확인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정보게시판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crud,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작성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검색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목록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삭제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상세내용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667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닉네임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아이디 중복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아이디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찾기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마이페이지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내 정보 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내 게시글 및 댓글 조회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609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3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암호화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이메일 인증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정보게시판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신고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자유게시판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상세내용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삭제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신고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609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4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쪽지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채팅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90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75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B9EFC-4242-DE4F-0034-7810B22D2FF8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D9F49-655C-0887-D891-4A81670E6CE5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9E55A-A5BF-CAAE-AB15-F2CFE9F8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8" y="1232188"/>
            <a:ext cx="5447828" cy="38672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21F4D-F688-96A9-EEB1-95BF7715EFCB}"/>
              </a:ext>
            </a:extLst>
          </p:cNvPr>
          <p:cNvSpPr txBox="1"/>
          <p:nvPr/>
        </p:nvSpPr>
        <p:spPr>
          <a:xfrm>
            <a:off x="53591" y="900203"/>
            <a:ext cx="1799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▶ 화면설계서 일부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63132-FD0B-13AF-B880-E1922596A35F}"/>
              </a:ext>
            </a:extLst>
          </p:cNvPr>
          <p:cNvSpPr txBox="1"/>
          <p:nvPr/>
        </p:nvSpPr>
        <p:spPr>
          <a:xfrm>
            <a:off x="5675603" y="4657558"/>
            <a:ext cx="30229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화면설계서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4"/>
              </a:rPr>
              <a:t>https://docs.google.com/presentation/d/1RkQQCSye1oWkuWRsqza9WH-Qe8TuNi02/edit#slide=id.p1</a:t>
            </a:r>
            <a:endParaRPr lang="ko-KR" altLang="en-US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6D0DEA-0DD3-973A-5C19-764562A585C9}"/>
              </a:ext>
            </a:extLst>
          </p:cNvPr>
          <p:cNvGrpSpPr/>
          <p:nvPr/>
        </p:nvGrpSpPr>
        <p:grpSpPr>
          <a:xfrm>
            <a:off x="5777202" y="2843500"/>
            <a:ext cx="3279718" cy="644584"/>
            <a:chOff x="5762683" y="2108476"/>
            <a:chExt cx="3279718" cy="6445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70E20D-FF9A-8CCB-FA52-D4F8A536E081}"/>
                </a:ext>
              </a:extLst>
            </p:cNvPr>
            <p:cNvSpPr txBox="1"/>
            <p:nvPr/>
          </p:nvSpPr>
          <p:spPr>
            <a:xfrm>
              <a:off x="5762683" y="2108476"/>
              <a:ext cx="2873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</a:t>
              </a:r>
              <a:r>
                <a:rPr lang="ko-KR" altLang="en-US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 원활한 개발을 위해 팀원 전원 상의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BB16C-0537-0BF1-69CD-2282EFD41D8F}"/>
                </a:ext>
              </a:extLst>
            </p:cNvPr>
            <p:cNvSpPr txBox="1"/>
            <p:nvPr/>
          </p:nvSpPr>
          <p:spPr>
            <a:xfrm>
              <a:off x="5762683" y="2445283"/>
              <a:ext cx="3279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</a:t>
              </a:r>
              <a:r>
                <a:rPr lang="ko-KR" altLang="en-US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 상의한 내용을 토대로 화면설계서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62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4817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ERD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907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6846-B4A0-5EE9-4BF4-787D58855709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F1607E-FA40-C61F-F37E-2731D14D1AB0}"/>
              </a:ext>
            </a:extLst>
          </p:cNvPr>
          <p:cNvGrpSpPr/>
          <p:nvPr/>
        </p:nvGrpSpPr>
        <p:grpSpPr>
          <a:xfrm>
            <a:off x="406399" y="914717"/>
            <a:ext cx="8273144" cy="4323515"/>
            <a:chOff x="57585" y="1086037"/>
            <a:chExt cx="7646572" cy="38988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9B75FE2-0E37-B081-8B03-1026118F1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5" y="1086037"/>
              <a:ext cx="4521558" cy="3898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AEAF23E-0122-296F-FBF6-3B49F07E0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" r="28553"/>
            <a:stretch/>
          </p:blipFill>
          <p:spPr bwMode="auto">
            <a:xfrm>
              <a:off x="4572003" y="1086037"/>
              <a:ext cx="3132154" cy="3898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09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10881" y="2657603"/>
            <a:ext cx="3493666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04.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주요 기능 및 기술</a:t>
            </a:r>
          </a:p>
        </p:txBody>
      </p:sp>
    </p:spTree>
    <p:extLst>
      <p:ext uri="{BB962C8B-B14F-4D97-AF65-F5344CB8AC3E}">
        <p14:creationId xmlns:p14="http://schemas.microsoft.com/office/powerpoint/2010/main" val="343225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4" y="844350"/>
            <a:ext cx="16349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(1)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7CAA8-F526-66C5-6D13-CBAB603A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32" y="1410404"/>
            <a:ext cx="5160811" cy="34602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80FA5-E187-70A6-8EE1-778F223BB9B4}"/>
              </a:ext>
            </a:extLst>
          </p:cNvPr>
          <p:cNvSpPr txBox="1"/>
          <p:nvPr/>
        </p:nvSpPr>
        <p:spPr>
          <a:xfrm>
            <a:off x="5690118" y="1321370"/>
            <a:ext cx="18715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초기 데이터 형식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93D2D-6577-530F-6825-2CE0D685A30B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ECB5F-BAF0-B045-87AE-7079C6DE5AF7}"/>
              </a:ext>
            </a:extLst>
          </p:cNvPr>
          <p:cNvSpPr txBox="1"/>
          <p:nvPr/>
        </p:nvSpPr>
        <p:spPr>
          <a:xfrm>
            <a:off x="5690118" y="1962876"/>
            <a:ext cx="2873312" cy="58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2019~2021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년 서울시</a:t>
            </a:r>
            <a:b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20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개의 한강 다리 교통량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6D1BC-0F29-A626-601D-767673E8D8FD}"/>
              </a:ext>
            </a:extLst>
          </p:cNvPr>
          <p:cNvSpPr txBox="1"/>
          <p:nvPr/>
        </p:nvSpPr>
        <p:spPr>
          <a:xfrm>
            <a:off x="5690118" y="2756574"/>
            <a:ext cx="287331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한 시간 단위로 별개의 컬럼 형성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D177D-D5D7-843B-CB92-9B01AA1ABDFA}"/>
              </a:ext>
            </a:extLst>
          </p:cNvPr>
          <p:cNvSpPr txBox="1"/>
          <p:nvPr/>
        </p:nvSpPr>
        <p:spPr>
          <a:xfrm>
            <a:off x="5690118" y="3324343"/>
            <a:ext cx="2873312" cy="58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구분 컬럼 값에 특수기호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‘-&gt;’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존재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(ex.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성산대교남단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-&gt; </a:t>
            </a:r>
            <a:r>
              <a:rPr lang="ko-KR" altLang="en-US" sz="1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성산대교북단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11DE9-D5C9-4778-557E-52D30CCE6804}"/>
              </a:ext>
            </a:extLst>
          </p:cNvPr>
          <p:cNvSpPr txBox="1"/>
          <p:nvPr/>
        </p:nvSpPr>
        <p:spPr>
          <a:xfrm>
            <a:off x="5646576" y="4148594"/>
            <a:ext cx="2873312" cy="58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방향 컬럼 값은 유입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유출로</a:t>
            </a:r>
            <a:b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A0FFF-8B69-369A-0FE5-BF7453F670D2}"/>
              </a:ext>
            </a:extLst>
          </p:cNvPr>
          <p:cNvSpPr txBox="1"/>
          <p:nvPr/>
        </p:nvSpPr>
        <p:spPr>
          <a:xfrm>
            <a:off x="5768446" y="4425080"/>
            <a:ext cx="1268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이진 분류된 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8691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4" y="844350"/>
            <a:ext cx="16349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(1)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F2E1F1-8DAA-1C2D-6BA7-1456CB02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6" y="1618245"/>
            <a:ext cx="5198450" cy="319382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F17F6-FEF0-5038-89F1-4B92145103A5}"/>
              </a:ext>
            </a:extLst>
          </p:cNvPr>
          <p:cNvSpPr txBox="1"/>
          <p:nvPr/>
        </p:nvSpPr>
        <p:spPr>
          <a:xfrm>
            <a:off x="5699386" y="1618245"/>
            <a:ext cx="22652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1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차 수정 데이터 형식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61DF6-1934-8CBC-99FB-AAED0E9AC73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BFAF7-3DF7-A5BD-84D5-937C08C41941}"/>
              </a:ext>
            </a:extLst>
          </p:cNvPr>
          <p:cNvSpPr txBox="1"/>
          <p:nvPr/>
        </p:nvSpPr>
        <p:spPr>
          <a:xfrm>
            <a:off x="5734876" y="2809426"/>
            <a:ext cx="2100113" cy="32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시간 컬럼은 그대로 유지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A66B4-1A3C-36B8-A3BA-4128EF6FB056}"/>
              </a:ext>
            </a:extLst>
          </p:cNvPr>
          <p:cNvSpPr txBox="1"/>
          <p:nvPr/>
        </p:nvSpPr>
        <p:spPr>
          <a:xfrm>
            <a:off x="5734875" y="3336806"/>
            <a:ext cx="2873312" cy="58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방향 컬럼 삭제 및</a:t>
            </a:r>
            <a:endParaRPr lang="en-US" altLang="ko-KR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EB019-0503-3701-DA96-ADA78ED0A464}"/>
              </a:ext>
            </a:extLst>
          </p:cNvPr>
          <p:cNvSpPr txBox="1"/>
          <p:nvPr/>
        </p:nvSpPr>
        <p:spPr>
          <a:xfrm>
            <a:off x="5734875" y="4118167"/>
            <a:ext cx="3054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요일 값을 문자형을 숫자형으로 변경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63CD1-46D8-ED06-E363-374E72FDAD82}"/>
              </a:ext>
            </a:extLst>
          </p:cNvPr>
          <p:cNvSpPr txBox="1"/>
          <p:nvPr/>
        </p:nvSpPr>
        <p:spPr>
          <a:xfrm>
            <a:off x="5848680" y="3610854"/>
            <a:ext cx="3199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구분 컬럼을 시작점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종점으로 분류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5BCCC-EC36-5B74-AD63-C38B1102FBB8}"/>
              </a:ext>
            </a:extLst>
          </p:cNvPr>
          <p:cNvSpPr txBox="1"/>
          <p:nvPr/>
        </p:nvSpPr>
        <p:spPr>
          <a:xfrm>
            <a:off x="5734875" y="2281311"/>
            <a:ext cx="3199231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- 3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개의 한강 다리 교통량 데이터로 축소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CC6D4-968B-2716-229D-C7E7319D1083}"/>
              </a:ext>
            </a:extLst>
          </p:cNvPr>
          <p:cNvSpPr txBox="1"/>
          <p:nvPr/>
        </p:nvSpPr>
        <p:spPr>
          <a:xfrm>
            <a:off x="5848680" y="4398153"/>
            <a:ext cx="3199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월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일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→ 1-7)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535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179085" y="2657603"/>
            <a:ext cx="275725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01.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개요</a:t>
            </a:r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2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78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4" y="844350"/>
            <a:ext cx="16349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(1)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2D61-2CAD-05B3-2350-9A3D41C82695}"/>
              </a:ext>
            </a:extLst>
          </p:cNvPr>
          <p:cNvSpPr txBox="1"/>
          <p:nvPr/>
        </p:nvSpPr>
        <p:spPr>
          <a:xfrm>
            <a:off x="5699386" y="1618245"/>
            <a:ext cx="22652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최종 데이터 형식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29C37-D64C-B053-A683-209B0648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48" y="1611084"/>
            <a:ext cx="5118693" cy="319382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18635-257F-81B3-394A-BA2A538F39D8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C9577-72C3-3EA9-59BA-1DEFD416D280}"/>
              </a:ext>
            </a:extLst>
          </p:cNvPr>
          <p:cNvSpPr txBox="1"/>
          <p:nvPr/>
        </p:nvSpPr>
        <p:spPr>
          <a:xfrm>
            <a:off x="5734875" y="3008473"/>
            <a:ext cx="2100113" cy="32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속도 데이터 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74EBF-8B57-783D-68F3-89DCEC05A034}"/>
              </a:ext>
            </a:extLst>
          </p:cNvPr>
          <p:cNvSpPr txBox="1"/>
          <p:nvPr/>
        </p:nvSpPr>
        <p:spPr>
          <a:xfrm>
            <a:off x="5734875" y="3568400"/>
            <a:ext cx="287331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차선 수와 도로 길이 데이터 추가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9AD7C-D370-CAA5-423E-88791BAAFA73}"/>
              </a:ext>
            </a:extLst>
          </p:cNvPr>
          <p:cNvSpPr txBox="1"/>
          <p:nvPr/>
        </p:nvSpPr>
        <p:spPr>
          <a:xfrm>
            <a:off x="5734875" y="4128328"/>
            <a:ext cx="3054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혼잡도 분류 컬럼 추가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E131A-FC20-2174-83A4-6C287FC75701}"/>
              </a:ext>
            </a:extLst>
          </p:cNvPr>
          <p:cNvSpPr txBox="1"/>
          <p:nvPr/>
        </p:nvSpPr>
        <p:spPr>
          <a:xfrm>
            <a:off x="5734875" y="2200214"/>
            <a:ext cx="3199231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시간 별로 나뉘어져 있던 컬럼을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A99EE-4757-A7E9-E59D-3CBF52274034}"/>
              </a:ext>
            </a:extLst>
          </p:cNvPr>
          <p:cNvSpPr txBox="1"/>
          <p:nvPr/>
        </p:nvSpPr>
        <p:spPr>
          <a:xfrm>
            <a:off x="5848680" y="4408314"/>
            <a:ext cx="3199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원활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서행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정체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→ 1/2/3)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070DD-F18C-2E5B-E357-9E744776341C}"/>
              </a:ext>
            </a:extLst>
          </p:cNvPr>
          <p:cNvSpPr txBox="1"/>
          <p:nvPr/>
        </p:nvSpPr>
        <p:spPr>
          <a:xfrm>
            <a:off x="5848680" y="2468829"/>
            <a:ext cx="3199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‘time’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이라는 하나의 컬럼으로 축소</a:t>
            </a:r>
          </a:p>
        </p:txBody>
      </p:sp>
    </p:spTree>
    <p:extLst>
      <p:ext uri="{BB962C8B-B14F-4D97-AF65-F5344CB8AC3E}">
        <p14:creationId xmlns:p14="http://schemas.microsoft.com/office/powerpoint/2010/main" val="3098784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21810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(2)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C3C2C-B494-43B4-53D6-FD2725789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9" t="78195" r="21980" b="27"/>
          <a:stretch/>
        </p:blipFill>
        <p:spPr bwMode="auto">
          <a:xfrm>
            <a:off x="320883" y="1589996"/>
            <a:ext cx="4782302" cy="126750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11BD9D-D073-243A-E44F-C846FBA1A772}"/>
              </a:ext>
            </a:extLst>
          </p:cNvPr>
          <p:cNvSpPr txBox="1"/>
          <p:nvPr/>
        </p:nvSpPr>
        <p:spPr>
          <a:xfrm>
            <a:off x="5214101" y="1589996"/>
            <a:ext cx="32059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시작점이 </a:t>
            </a:r>
            <a:r>
              <a:rPr lang="ko-KR" altLang="en-US" sz="14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성산대교남단인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14627-F643-B8C6-9B11-61BDD549B1F1}"/>
              </a:ext>
            </a:extLst>
          </p:cNvPr>
          <p:cNvSpPr txBox="1"/>
          <p:nvPr/>
        </p:nvSpPr>
        <p:spPr>
          <a:xfrm>
            <a:off x="5214101" y="1957579"/>
            <a:ext cx="30281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시계열 데이터 시각화 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  (2020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년 교통량</a:t>
            </a: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D58F12-C91E-FB84-B3C5-193F5D37F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 t="71314" r="21944" b="3031"/>
          <a:stretch/>
        </p:blipFill>
        <p:spPr bwMode="auto">
          <a:xfrm>
            <a:off x="320882" y="3453649"/>
            <a:ext cx="4782303" cy="122755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BE6C0-674F-F971-8C54-23B394AE44BC}"/>
              </a:ext>
            </a:extLst>
          </p:cNvPr>
          <p:cNvSpPr txBox="1"/>
          <p:nvPr/>
        </p:nvSpPr>
        <p:spPr>
          <a:xfrm>
            <a:off x="5214101" y="3453649"/>
            <a:ext cx="32059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시작점이 </a:t>
            </a:r>
            <a:r>
              <a:rPr lang="ko-KR" altLang="en-US" sz="14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성산대교남단인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25F25-51FF-5075-DECB-7A45AD263D8F}"/>
              </a:ext>
            </a:extLst>
          </p:cNvPr>
          <p:cNvSpPr txBox="1"/>
          <p:nvPr/>
        </p:nvSpPr>
        <p:spPr>
          <a:xfrm>
            <a:off x="5214101" y="3821232"/>
            <a:ext cx="30281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시계열 데이터 시각화 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  (2020~2021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년 평균속도</a:t>
            </a: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6E9FE-CA40-B383-5584-1D264420623E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53438-5F3F-70E5-29E9-E42150845611}"/>
              </a:ext>
            </a:extLst>
          </p:cNvPr>
          <p:cNvSpPr txBox="1"/>
          <p:nvPr/>
        </p:nvSpPr>
        <p:spPr>
          <a:xfrm>
            <a:off x="5214101" y="2540605"/>
            <a:ext cx="30281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중간에 비어 있는 부분이 </a:t>
            </a:r>
            <a:r>
              <a:rPr lang="ko-KR" altLang="en-US" sz="14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endParaRPr lang="ko-KR" altLang="en-US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36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(3)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1BD9D-D073-243A-E44F-C846FBA1A772}"/>
              </a:ext>
            </a:extLst>
          </p:cNvPr>
          <p:cNvSpPr txBox="1"/>
          <p:nvPr/>
        </p:nvSpPr>
        <p:spPr>
          <a:xfrm>
            <a:off x="438441" y="1241128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처리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고안한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4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가지 처리법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219F94-0E48-C7CF-172A-989D0F71E960}"/>
              </a:ext>
            </a:extLst>
          </p:cNvPr>
          <p:cNvGrpSpPr/>
          <p:nvPr/>
        </p:nvGrpSpPr>
        <p:grpSpPr>
          <a:xfrm>
            <a:off x="402831" y="2151389"/>
            <a:ext cx="8338336" cy="1820978"/>
            <a:chOff x="433979" y="1905332"/>
            <a:chExt cx="8338336" cy="3106646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79A6A3B5-A338-D2AB-6880-E1D5729E094B}"/>
                </a:ext>
              </a:extLst>
            </p:cNvPr>
            <p:cNvSpPr/>
            <p:nvPr/>
          </p:nvSpPr>
          <p:spPr>
            <a:xfrm>
              <a:off x="433979" y="1905333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50DFAE6-B87E-9C75-B07C-F53E5F14C4BC}"/>
                </a:ext>
              </a:extLst>
            </p:cNvPr>
            <p:cNvSpPr/>
            <p:nvPr/>
          </p:nvSpPr>
          <p:spPr>
            <a:xfrm>
              <a:off x="2616200" y="1905332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2FFF20E5-938F-7B58-25B8-1153EA5DE6CA}"/>
                </a:ext>
              </a:extLst>
            </p:cNvPr>
            <p:cNvSpPr/>
            <p:nvPr/>
          </p:nvSpPr>
          <p:spPr>
            <a:xfrm>
              <a:off x="4800599" y="1905332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9BA2460A-E5D0-AB84-B2F1-1F0214C9EFE3}"/>
                </a:ext>
              </a:extLst>
            </p:cNvPr>
            <p:cNvSpPr/>
            <p:nvPr/>
          </p:nvSpPr>
          <p:spPr>
            <a:xfrm>
              <a:off x="6984998" y="1905332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EE60D8-E1D9-E20B-48B5-0A82A1B0D386}"/>
              </a:ext>
            </a:extLst>
          </p:cNvPr>
          <p:cNvSpPr txBox="1"/>
          <p:nvPr/>
        </p:nvSpPr>
        <p:spPr>
          <a:xfrm>
            <a:off x="566727" y="2800268"/>
            <a:ext cx="1459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있는 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행 전부 제거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DDDC7-7BA0-28E8-D297-FE8D8559781D}"/>
              </a:ext>
            </a:extLst>
          </p:cNvPr>
          <p:cNvSpPr txBox="1"/>
          <p:nvPr/>
        </p:nvSpPr>
        <p:spPr>
          <a:xfrm>
            <a:off x="2748948" y="2903499"/>
            <a:ext cx="145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KNN Imputer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59B2-C4CB-8248-5AFC-092C484FCCEF}"/>
              </a:ext>
            </a:extLst>
          </p:cNvPr>
          <p:cNvSpPr txBox="1"/>
          <p:nvPr/>
        </p:nvSpPr>
        <p:spPr>
          <a:xfrm>
            <a:off x="4874618" y="2903498"/>
            <a:ext cx="1576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Interpolation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2E81-EE02-05DC-F3E8-979FB7E97F75}"/>
              </a:ext>
            </a:extLst>
          </p:cNvPr>
          <p:cNvSpPr txBox="1"/>
          <p:nvPr/>
        </p:nvSpPr>
        <p:spPr>
          <a:xfrm>
            <a:off x="7059017" y="2795776"/>
            <a:ext cx="15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같은 시기의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데이터로 대체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61D11-5CE9-6C26-499B-D8BBD92306AC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75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(3)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1BD9D-D073-243A-E44F-C846FBA1A772}"/>
              </a:ext>
            </a:extLst>
          </p:cNvPr>
          <p:cNvSpPr txBox="1"/>
          <p:nvPr/>
        </p:nvSpPr>
        <p:spPr>
          <a:xfrm>
            <a:off x="438441" y="1241128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처리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고안한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4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가지 처리법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219F94-0E48-C7CF-172A-989D0F71E960}"/>
              </a:ext>
            </a:extLst>
          </p:cNvPr>
          <p:cNvGrpSpPr/>
          <p:nvPr/>
        </p:nvGrpSpPr>
        <p:grpSpPr>
          <a:xfrm>
            <a:off x="402831" y="2151389"/>
            <a:ext cx="8338336" cy="1820978"/>
            <a:chOff x="433979" y="1905332"/>
            <a:chExt cx="8338336" cy="3106646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79A6A3B5-A338-D2AB-6880-E1D5729E094B}"/>
                </a:ext>
              </a:extLst>
            </p:cNvPr>
            <p:cNvSpPr/>
            <p:nvPr/>
          </p:nvSpPr>
          <p:spPr>
            <a:xfrm>
              <a:off x="433979" y="1905333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lumMod val="50000"/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50DFAE6-B87E-9C75-B07C-F53E5F14C4BC}"/>
                </a:ext>
              </a:extLst>
            </p:cNvPr>
            <p:cNvSpPr/>
            <p:nvPr/>
          </p:nvSpPr>
          <p:spPr>
            <a:xfrm>
              <a:off x="2616200" y="1905332"/>
              <a:ext cx="1787317" cy="3106644"/>
            </a:xfrm>
            <a:prstGeom prst="roundRect">
              <a:avLst>
                <a:gd name="adj" fmla="val 2535"/>
              </a:avLst>
            </a:prstGeom>
            <a:solidFill>
              <a:schemeClr val="bg1">
                <a:lumMod val="50000"/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2FFF20E5-938F-7B58-25B8-1153EA5DE6CA}"/>
                </a:ext>
              </a:extLst>
            </p:cNvPr>
            <p:cNvSpPr/>
            <p:nvPr/>
          </p:nvSpPr>
          <p:spPr>
            <a:xfrm>
              <a:off x="4800599" y="1905332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lumMod val="50000"/>
                <a:alpha val="85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9BA2460A-E5D0-AB84-B2F1-1F0214C9EFE3}"/>
                </a:ext>
              </a:extLst>
            </p:cNvPr>
            <p:cNvSpPr/>
            <p:nvPr/>
          </p:nvSpPr>
          <p:spPr>
            <a:xfrm>
              <a:off x="6984998" y="1905332"/>
              <a:ext cx="1787317" cy="3106645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5000"/>
              </a:schemeClr>
            </a:solidFill>
            <a:ln w="22225">
              <a:solidFill>
                <a:srgbClr val="FF0000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EE60D8-E1D9-E20B-48B5-0A82A1B0D386}"/>
              </a:ext>
            </a:extLst>
          </p:cNvPr>
          <p:cNvSpPr txBox="1"/>
          <p:nvPr/>
        </p:nvSpPr>
        <p:spPr>
          <a:xfrm>
            <a:off x="566727" y="2800268"/>
            <a:ext cx="1459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있는 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행 전부 제거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BDDDC7-7BA0-28E8-D297-FE8D8559781D}"/>
              </a:ext>
            </a:extLst>
          </p:cNvPr>
          <p:cNvSpPr txBox="1"/>
          <p:nvPr/>
        </p:nvSpPr>
        <p:spPr>
          <a:xfrm>
            <a:off x="2748948" y="2903499"/>
            <a:ext cx="1459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KNN Imputer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F59B2-C4CB-8248-5AFC-092C484FCCEF}"/>
              </a:ext>
            </a:extLst>
          </p:cNvPr>
          <p:cNvSpPr txBox="1"/>
          <p:nvPr/>
        </p:nvSpPr>
        <p:spPr>
          <a:xfrm>
            <a:off x="4874618" y="2903498"/>
            <a:ext cx="1576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Interpolation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2E81-EE02-05DC-F3E8-979FB7E97F75}"/>
              </a:ext>
            </a:extLst>
          </p:cNvPr>
          <p:cNvSpPr txBox="1"/>
          <p:nvPr/>
        </p:nvSpPr>
        <p:spPr>
          <a:xfrm>
            <a:off x="7059017" y="2795776"/>
            <a:ext cx="157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같은 시기의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데이터로 대체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61D11-5CE9-6C26-499B-D8BBD92306AC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7B366-1774-424A-051E-65EAAEDBD75B}"/>
              </a:ext>
            </a:extLst>
          </p:cNvPr>
          <p:cNvSpPr txBox="1"/>
          <p:nvPr/>
        </p:nvSpPr>
        <p:spPr>
          <a:xfrm>
            <a:off x="109944" y="4120782"/>
            <a:ext cx="243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데이터 표본이 적어져서 성능이 떨어질 수 있다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82782-14ED-6868-29E3-E3EFC210D301}"/>
              </a:ext>
            </a:extLst>
          </p:cNvPr>
          <p:cNvSpPr txBox="1"/>
          <p:nvPr/>
        </p:nvSpPr>
        <p:spPr>
          <a:xfrm>
            <a:off x="2919552" y="4120826"/>
            <a:ext cx="323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결측치를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 채운 데이터의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티웨이_항공" panose="02000300000000000000" pitchFamily="2" charset="-127"/>
                <a:ea typeface="티웨이_항공" panose="02000300000000000000" pitchFamily="2" charset="-127"/>
              </a:rPr>
              <a:t>시각화가 이상하게 나옴</a:t>
            </a:r>
            <a:endParaRPr lang="ko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43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(3)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1BD9D-D073-243A-E44F-C846FBA1A772}"/>
              </a:ext>
            </a:extLst>
          </p:cNvPr>
          <p:cNvSpPr txBox="1"/>
          <p:nvPr/>
        </p:nvSpPr>
        <p:spPr>
          <a:xfrm>
            <a:off x="438441" y="1241128"/>
            <a:ext cx="34858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결측치를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같은 시기의 데이터로 대체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B8C9252-F748-6687-1AE4-29E69C4C7CD8}"/>
              </a:ext>
            </a:extLst>
          </p:cNvPr>
          <p:cNvSpPr/>
          <p:nvPr/>
        </p:nvSpPr>
        <p:spPr>
          <a:xfrm>
            <a:off x="571391" y="2049063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연도별로 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나누기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E200058-0236-1C1F-5FE0-35F6185D2928}"/>
              </a:ext>
            </a:extLst>
          </p:cNvPr>
          <p:cNvCxnSpPr>
            <a:cxnSpLocks/>
          </p:cNvCxnSpPr>
          <p:nvPr/>
        </p:nvCxnSpPr>
        <p:spPr>
          <a:xfrm>
            <a:off x="2665940" y="2582835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674F5D-DFAE-E3E1-CD47-250F02476B01}"/>
              </a:ext>
            </a:extLst>
          </p:cNvPr>
          <p:cNvGrpSpPr/>
          <p:nvPr/>
        </p:nvGrpSpPr>
        <p:grpSpPr>
          <a:xfrm>
            <a:off x="3159939" y="2044368"/>
            <a:ext cx="1787316" cy="1039058"/>
            <a:chOff x="2404268" y="2174766"/>
            <a:chExt cx="1787316" cy="1039058"/>
          </a:xfrm>
        </p:grpSpPr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9D8BDC6B-B6F0-2099-17B9-28E732A2D1E8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3DAC06-3168-40A7-265D-451BFF4B5870}"/>
                </a:ext>
              </a:extLst>
            </p:cNvPr>
            <p:cNvSpPr txBox="1"/>
            <p:nvPr/>
          </p:nvSpPr>
          <p:spPr>
            <a:xfrm>
              <a:off x="2533956" y="2426223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연도별 데이터를 요일별로 나누기</a:t>
              </a:r>
              <a:endParaRPr lang="ko-KR" altLang="en-US" sz="14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9760DC-E969-446D-6B32-77B343BEE0A8}"/>
              </a:ext>
            </a:extLst>
          </p:cNvPr>
          <p:cNvGrpSpPr/>
          <p:nvPr/>
        </p:nvGrpSpPr>
        <p:grpSpPr>
          <a:xfrm>
            <a:off x="1287712" y="3744665"/>
            <a:ext cx="1787316" cy="1039058"/>
            <a:chOff x="6672638" y="2174766"/>
            <a:chExt cx="1787316" cy="1039058"/>
          </a:xfrm>
        </p:grpSpPr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CCA29D67-90A6-5356-344C-77EE3701F15E}"/>
                </a:ext>
              </a:extLst>
            </p:cNvPr>
            <p:cNvSpPr/>
            <p:nvPr/>
          </p:nvSpPr>
          <p:spPr>
            <a:xfrm>
              <a:off x="667263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A2CD2-15E0-30D0-8499-BB1B2BA2A1C5}"/>
                </a:ext>
              </a:extLst>
            </p:cNvPr>
            <p:cNvSpPr txBox="1"/>
            <p:nvPr/>
          </p:nvSpPr>
          <p:spPr>
            <a:xfrm>
              <a:off x="6802326" y="2432685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요일에 맞춰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속도 </a:t>
              </a:r>
              <a:r>
                <a:rPr lang="ko-KR" altLang="en-US" sz="1400" dirty="0" err="1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결측치</a:t>
              </a:r>
              <a: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대체</a:t>
              </a:r>
              <a:endParaRPr lang="ko-KR" altLang="en-US" sz="14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9B1CAF8-8C6F-44F7-0B6A-C35D9E5DF65D}"/>
              </a:ext>
            </a:extLst>
          </p:cNvPr>
          <p:cNvGrpSpPr/>
          <p:nvPr/>
        </p:nvGrpSpPr>
        <p:grpSpPr>
          <a:xfrm>
            <a:off x="5745800" y="2044368"/>
            <a:ext cx="1787316" cy="1039058"/>
            <a:chOff x="4538453" y="2174766"/>
            <a:chExt cx="1787316" cy="1039058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A1BF4D3-FE8D-30AC-84FD-37A956849169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99B25E-1ED7-D222-A9CB-26A1C96D9F2B}"/>
                </a:ext>
              </a:extLst>
            </p:cNvPr>
            <p:cNvSpPr txBox="1"/>
            <p:nvPr/>
          </p:nvSpPr>
          <p:spPr>
            <a:xfrm>
              <a:off x="4538453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요일에 맞춰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교통량 </a:t>
              </a:r>
              <a:r>
                <a:rPr lang="ko-KR" altLang="en-US" sz="1400" dirty="0" err="1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결측치</a:t>
              </a:r>
              <a: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대체</a:t>
              </a:r>
              <a:endParaRPr lang="ko-KR" altLang="en-US" sz="14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5804F60-29B9-B32F-5CB3-1D3333866570}"/>
              </a:ext>
            </a:extLst>
          </p:cNvPr>
          <p:cNvGrpSpPr/>
          <p:nvPr/>
        </p:nvGrpSpPr>
        <p:grpSpPr>
          <a:xfrm>
            <a:off x="3923909" y="3744665"/>
            <a:ext cx="1787316" cy="1043701"/>
            <a:chOff x="270083" y="3949700"/>
            <a:chExt cx="1787316" cy="1043701"/>
          </a:xfrm>
        </p:grpSpPr>
        <p:sp>
          <p:nvSpPr>
            <p:cNvPr id="29" name="모서리가 둥근 직사각형 7">
              <a:extLst>
                <a:ext uri="{FF2B5EF4-FFF2-40B4-BE49-F238E27FC236}">
                  <a16:creationId xmlns:a16="http://schemas.microsoft.com/office/drawing/2014/main" id="{1343A90D-3B82-C537-E7B8-286086DC2211}"/>
                </a:ext>
              </a:extLst>
            </p:cNvPr>
            <p:cNvSpPr/>
            <p:nvPr/>
          </p:nvSpPr>
          <p:spPr>
            <a:xfrm>
              <a:off x="270083" y="3949700"/>
              <a:ext cx="1787316" cy="1043701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AA1930-C062-65AB-47D0-FF265AB52747}"/>
                </a:ext>
              </a:extLst>
            </p:cNvPr>
            <p:cNvSpPr txBox="1"/>
            <p:nvPr/>
          </p:nvSpPr>
          <p:spPr>
            <a:xfrm>
              <a:off x="399771" y="4212262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요일별로 나뉜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 합치기</a:t>
              </a:r>
              <a:endParaRPr lang="ko-KR" altLang="en-US" sz="14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7998AD-F008-F78E-0462-2ABA38C09115}"/>
              </a:ext>
            </a:extLst>
          </p:cNvPr>
          <p:cNvGrpSpPr/>
          <p:nvPr/>
        </p:nvGrpSpPr>
        <p:grpSpPr>
          <a:xfrm>
            <a:off x="6560106" y="3683953"/>
            <a:ext cx="1787316" cy="1039058"/>
            <a:chOff x="2404268" y="3954343"/>
            <a:chExt cx="1787316" cy="1039058"/>
          </a:xfrm>
        </p:grpSpPr>
        <p:sp>
          <p:nvSpPr>
            <p:cNvPr id="34" name="모서리가 둥근 직사각형 7">
              <a:extLst>
                <a:ext uri="{FF2B5EF4-FFF2-40B4-BE49-F238E27FC236}">
                  <a16:creationId xmlns:a16="http://schemas.microsoft.com/office/drawing/2014/main" id="{6C5092A4-309E-97A1-BF92-032F141A162A}"/>
                </a:ext>
              </a:extLst>
            </p:cNvPr>
            <p:cNvSpPr/>
            <p:nvPr/>
          </p:nvSpPr>
          <p:spPr>
            <a:xfrm>
              <a:off x="2404268" y="3954343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A3382-4A7D-54F5-BBEA-453364B0945B}"/>
                </a:ext>
              </a:extLst>
            </p:cNvPr>
            <p:cNvSpPr txBox="1"/>
            <p:nvPr/>
          </p:nvSpPr>
          <p:spPr>
            <a:xfrm>
              <a:off x="2533956" y="4212262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연도별로 나뉜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 합치기</a:t>
              </a:r>
              <a:endParaRPr lang="ko-KR" altLang="en-US" sz="1400" dirty="0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18D8383-41C4-2AC9-9EC1-8F79DC70465C}"/>
              </a:ext>
            </a:extLst>
          </p:cNvPr>
          <p:cNvCxnSpPr>
            <a:cxnSpLocks/>
          </p:cNvCxnSpPr>
          <p:nvPr/>
        </p:nvCxnSpPr>
        <p:spPr>
          <a:xfrm>
            <a:off x="5218640" y="2563897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AEC74B7-6219-B71C-8E72-2CA7CDDC865F}"/>
              </a:ext>
            </a:extLst>
          </p:cNvPr>
          <p:cNvCxnSpPr>
            <a:cxnSpLocks/>
          </p:cNvCxnSpPr>
          <p:nvPr/>
        </p:nvCxnSpPr>
        <p:spPr>
          <a:xfrm>
            <a:off x="781538" y="4265697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569C61-4794-4855-3F96-CDB6605173C2}"/>
              </a:ext>
            </a:extLst>
          </p:cNvPr>
          <p:cNvCxnSpPr>
            <a:cxnSpLocks/>
          </p:cNvCxnSpPr>
          <p:nvPr/>
        </p:nvCxnSpPr>
        <p:spPr>
          <a:xfrm>
            <a:off x="3385038" y="4272525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3640BA6-7342-A3DF-CEAE-0F84C5690585}"/>
              </a:ext>
            </a:extLst>
          </p:cNvPr>
          <p:cNvCxnSpPr>
            <a:cxnSpLocks/>
          </p:cNvCxnSpPr>
          <p:nvPr/>
        </p:nvCxnSpPr>
        <p:spPr>
          <a:xfrm>
            <a:off x="6016509" y="4264194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224041-7F54-541E-0AF3-12B32343DE3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49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(4)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E0FD6-FF3B-B9CF-6372-7220D91D9942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E61CD4-5B96-4F7B-EA2D-198DF638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2" y="1784486"/>
            <a:ext cx="3716097" cy="281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1DEB07-3576-463C-314E-F0A0EED2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32" y="1782745"/>
            <a:ext cx="3777794" cy="28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1D30B-03FA-E065-50F4-5E94B3116962}"/>
              </a:ext>
            </a:extLst>
          </p:cNvPr>
          <p:cNvSpPr txBox="1"/>
          <p:nvPr/>
        </p:nvSpPr>
        <p:spPr>
          <a:xfrm>
            <a:off x="2295707" y="1047571"/>
            <a:ext cx="44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요일과 시간대 특징 </a:t>
            </a:r>
            <a:r>
              <a:rPr lang="en-US" altLang="ko-KR" sz="11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1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성산대교남단</a:t>
            </a:r>
            <a:r>
              <a:rPr lang="ko-KR" altLang="en-US" sz="11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시작점 데이터를 예시로</a:t>
            </a:r>
            <a:r>
              <a:rPr lang="en-US" altLang="ko-KR" sz="11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EB5BC-976C-FC23-BDCF-09664BE4F298}"/>
              </a:ext>
            </a:extLst>
          </p:cNvPr>
          <p:cNvSpPr txBox="1"/>
          <p:nvPr/>
        </p:nvSpPr>
        <p:spPr>
          <a:xfrm>
            <a:off x="812199" y="1445932"/>
            <a:ext cx="3162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컬러 스펙트럼을 </a:t>
            </a:r>
            <a:r>
              <a:rPr lang="ko-KR" altLang="en-US" sz="1400" dirty="0">
                <a:solidFill>
                  <a:srgbClr val="96000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요일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로 설정할 경우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D3542-3651-CDBC-958E-E062ED6D7DEA}"/>
              </a:ext>
            </a:extLst>
          </p:cNvPr>
          <p:cNvSpPr txBox="1"/>
          <p:nvPr/>
        </p:nvSpPr>
        <p:spPr>
          <a:xfrm>
            <a:off x="745463" y="4663113"/>
            <a:ext cx="3229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산점도의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96000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색상 분포가 균일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하여 분석이 어려움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148CD-14DA-0192-F06F-2E4BFD90E05E}"/>
              </a:ext>
            </a:extLst>
          </p:cNvPr>
          <p:cNvSpPr txBox="1"/>
          <p:nvPr/>
        </p:nvSpPr>
        <p:spPr>
          <a:xfrm>
            <a:off x="5063768" y="1450419"/>
            <a:ext cx="3268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컬러 스펙트럼을 </a:t>
            </a:r>
            <a:r>
              <a:rPr lang="ko-KR" altLang="en-US" sz="1400" dirty="0">
                <a:solidFill>
                  <a:srgbClr val="96000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로 설정할 경우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2D36A-E696-5F65-F8DF-26101DF9AD0D}"/>
              </a:ext>
            </a:extLst>
          </p:cNvPr>
          <p:cNvSpPr txBox="1"/>
          <p:nvPr/>
        </p:nvSpPr>
        <p:spPr>
          <a:xfrm>
            <a:off x="4897474" y="4663114"/>
            <a:ext cx="3772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산점도의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색상이 </a:t>
            </a:r>
            <a:r>
              <a:rPr lang="ko-KR" altLang="en-US" sz="1200" dirty="0">
                <a:solidFill>
                  <a:srgbClr val="96000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시간의 흐름대로 이동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하여 분석 용이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BEC69-EC13-D32B-4D79-C6957611844C}"/>
              </a:ext>
            </a:extLst>
          </p:cNvPr>
          <p:cNvSpPr txBox="1"/>
          <p:nvPr/>
        </p:nvSpPr>
        <p:spPr>
          <a:xfrm>
            <a:off x="4196847" y="4274927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티웨이_날다" panose="02000300000000000000" pitchFamily="2" charset="-127"/>
                <a:ea typeface="티웨이_날다" panose="02000300000000000000" pitchFamily="2" charset="-127"/>
              </a:rPr>
              <a:t>월</a:t>
            </a:r>
            <a:endParaRPr lang="ko-KR" alt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8AF6E-847D-9DE3-5F8F-67E3DD5B7596}"/>
              </a:ext>
            </a:extLst>
          </p:cNvPr>
          <p:cNvSpPr txBox="1"/>
          <p:nvPr/>
        </p:nvSpPr>
        <p:spPr>
          <a:xfrm>
            <a:off x="4196847" y="3866361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화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3286C-C421-1217-F3F5-B62DD6AE4C85}"/>
              </a:ext>
            </a:extLst>
          </p:cNvPr>
          <p:cNvSpPr txBox="1"/>
          <p:nvPr/>
        </p:nvSpPr>
        <p:spPr>
          <a:xfrm>
            <a:off x="4203374" y="3446634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수</a:t>
            </a:r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F10CB-DE6B-5592-5E79-18DE9A6C6D85}"/>
              </a:ext>
            </a:extLst>
          </p:cNvPr>
          <p:cNvSpPr txBox="1"/>
          <p:nvPr/>
        </p:nvSpPr>
        <p:spPr>
          <a:xfrm>
            <a:off x="4196847" y="3027093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</a:t>
            </a:r>
            <a:endParaRPr lang="ko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43A5B-E04F-D91F-6FDF-2472536DAD0E}"/>
              </a:ext>
            </a:extLst>
          </p:cNvPr>
          <p:cNvSpPr txBox="1"/>
          <p:nvPr/>
        </p:nvSpPr>
        <p:spPr>
          <a:xfrm>
            <a:off x="4203374" y="2616519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금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28419-B643-CE61-2ED0-A4FDA0FD81A1}"/>
              </a:ext>
            </a:extLst>
          </p:cNvPr>
          <p:cNvSpPr txBox="1"/>
          <p:nvPr/>
        </p:nvSpPr>
        <p:spPr>
          <a:xfrm>
            <a:off x="4203374" y="2196885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티웨이_날다" panose="02000300000000000000" pitchFamily="2" charset="-127"/>
                <a:ea typeface="티웨이_날다" panose="02000300000000000000" pitchFamily="2" charset="-127"/>
              </a:rPr>
              <a:t>토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529537-BAE1-E384-B700-CB4EE5A7E41E}"/>
              </a:ext>
            </a:extLst>
          </p:cNvPr>
          <p:cNvSpPr txBox="1"/>
          <p:nvPr/>
        </p:nvSpPr>
        <p:spPr>
          <a:xfrm>
            <a:off x="4208653" y="1786311"/>
            <a:ext cx="2457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일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95549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8520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(4)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2A4F-EE42-6318-09C9-52215BB8109A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1309E0-0BF0-90A5-8B67-A20B77CF4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3" y="1258640"/>
            <a:ext cx="4897662" cy="21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291FD8-783D-8645-F1CE-5FAF29407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9" t="-731" r="-1247" b="19814"/>
          <a:stretch/>
        </p:blipFill>
        <p:spPr bwMode="auto">
          <a:xfrm>
            <a:off x="300087" y="3418458"/>
            <a:ext cx="4897662" cy="1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362F6-3A61-353C-9886-0352EDFEE7BE}"/>
              </a:ext>
            </a:extLst>
          </p:cNvPr>
          <p:cNvSpPr txBox="1"/>
          <p:nvPr/>
        </p:nvSpPr>
        <p:spPr>
          <a:xfrm>
            <a:off x="5305380" y="1258640"/>
            <a:ext cx="3118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시간대별 교통량과 속도 비교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4AE845F-B8E6-E3DD-5ADB-194B72A0D49B}"/>
              </a:ext>
            </a:extLst>
          </p:cNvPr>
          <p:cNvSpPr/>
          <p:nvPr/>
        </p:nvSpPr>
        <p:spPr>
          <a:xfrm rot="1006772">
            <a:off x="3999723" y="1391215"/>
            <a:ext cx="817437" cy="258623"/>
          </a:xfrm>
          <a:prstGeom prst="ellipse">
            <a:avLst/>
          </a:prstGeom>
          <a:noFill/>
          <a:ln w="19050">
            <a:solidFill>
              <a:srgbClr val="B48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CC2751D-7465-E09B-B63D-BEF8C5740ABE}"/>
              </a:ext>
            </a:extLst>
          </p:cNvPr>
          <p:cNvSpPr/>
          <p:nvPr/>
        </p:nvSpPr>
        <p:spPr>
          <a:xfrm rot="20844256">
            <a:off x="1689461" y="1344627"/>
            <a:ext cx="843144" cy="316453"/>
          </a:xfrm>
          <a:prstGeom prst="ellipse">
            <a:avLst/>
          </a:prstGeom>
          <a:noFill/>
          <a:ln w="19050">
            <a:solidFill>
              <a:srgbClr val="B48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E1860-890E-937C-436A-BFBB857D51F3}"/>
              </a:ext>
            </a:extLst>
          </p:cNvPr>
          <p:cNvSpPr txBox="1"/>
          <p:nvPr/>
        </p:nvSpPr>
        <p:spPr>
          <a:xfrm>
            <a:off x="2653524" y="1003627"/>
            <a:ext cx="6105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출근시간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D77B1-C068-3A33-785D-ABA8772AF7A5}"/>
              </a:ext>
            </a:extLst>
          </p:cNvPr>
          <p:cNvSpPr txBox="1"/>
          <p:nvPr/>
        </p:nvSpPr>
        <p:spPr>
          <a:xfrm>
            <a:off x="3977958" y="1944614"/>
            <a:ext cx="6105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퇴근시간</a:t>
            </a:r>
            <a:endParaRPr lang="ko-KR" altLang="en-US" sz="9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EEE9BC1-CE0E-B1F8-C39F-BE8D02E2BFD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076528" y="1117603"/>
            <a:ext cx="321439" cy="230832"/>
          </a:xfrm>
          <a:prstGeom prst="line">
            <a:avLst/>
          </a:prstGeom>
          <a:ln w="19050">
            <a:solidFill>
              <a:srgbClr val="B48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DAC126-D3A6-9615-D571-46DC5AC84704}"/>
              </a:ext>
            </a:extLst>
          </p:cNvPr>
          <p:cNvCxnSpPr>
            <a:cxnSpLocks/>
          </p:cNvCxnSpPr>
          <p:nvPr/>
        </p:nvCxnSpPr>
        <p:spPr>
          <a:xfrm>
            <a:off x="2388636" y="1117603"/>
            <a:ext cx="296632" cy="0"/>
          </a:xfrm>
          <a:prstGeom prst="straightConnector1">
            <a:avLst/>
          </a:prstGeom>
          <a:ln w="19050">
            <a:solidFill>
              <a:srgbClr val="B48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7126557-A16F-3B25-3C27-04BE5FC72B51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283216" y="1635234"/>
            <a:ext cx="60258" cy="309380"/>
          </a:xfrm>
          <a:prstGeom prst="straightConnector1">
            <a:avLst/>
          </a:prstGeom>
          <a:ln w="19050">
            <a:solidFill>
              <a:srgbClr val="B48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F125F66-79EA-06D8-BD2B-C9DE3878BABA}"/>
              </a:ext>
            </a:extLst>
          </p:cNvPr>
          <p:cNvSpPr txBox="1"/>
          <p:nvPr/>
        </p:nvSpPr>
        <p:spPr>
          <a:xfrm>
            <a:off x="4086808" y="646044"/>
            <a:ext cx="2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F74C93D-D762-E380-2DDB-DF1ABF523DC2}"/>
              </a:ext>
            </a:extLst>
          </p:cNvPr>
          <p:cNvGrpSpPr/>
          <p:nvPr/>
        </p:nvGrpSpPr>
        <p:grpSpPr>
          <a:xfrm>
            <a:off x="971641" y="1269396"/>
            <a:ext cx="246127" cy="829209"/>
            <a:chOff x="971641" y="1269396"/>
            <a:chExt cx="246127" cy="82920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A8C0CD-060F-6FFE-96A2-10AA39ECBFCF}"/>
                </a:ext>
              </a:extLst>
            </p:cNvPr>
            <p:cNvSpPr txBox="1"/>
            <p:nvPr/>
          </p:nvSpPr>
          <p:spPr>
            <a:xfrm>
              <a:off x="972017" y="1269396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월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0D8DB9-F66F-A7A6-73AE-2E227BF9794B}"/>
                </a:ext>
              </a:extLst>
            </p:cNvPr>
            <p:cNvSpPr txBox="1"/>
            <p:nvPr/>
          </p:nvSpPr>
          <p:spPr>
            <a:xfrm>
              <a:off x="972017" y="1480574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수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2BF01A-3824-1B9E-90D8-8B384B9F5A56}"/>
                </a:ext>
              </a:extLst>
            </p:cNvPr>
            <p:cNvSpPr txBox="1"/>
            <p:nvPr/>
          </p:nvSpPr>
          <p:spPr>
            <a:xfrm>
              <a:off x="972017" y="1374985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화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57B9BB-2159-9DD9-B5E3-2D40878B0DDC}"/>
                </a:ext>
              </a:extLst>
            </p:cNvPr>
            <p:cNvSpPr txBox="1"/>
            <p:nvPr/>
          </p:nvSpPr>
          <p:spPr>
            <a:xfrm>
              <a:off x="972017" y="1583734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목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5528CB-2716-E381-A957-87F9BABABFBF}"/>
                </a:ext>
              </a:extLst>
            </p:cNvPr>
            <p:cNvSpPr txBox="1"/>
            <p:nvPr/>
          </p:nvSpPr>
          <p:spPr>
            <a:xfrm>
              <a:off x="972017" y="1695090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금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F0C29F-DB29-CAC2-47EC-831C147EF7E0}"/>
                </a:ext>
              </a:extLst>
            </p:cNvPr>
            <p:cNvSpPr txBox="1"/>
            <p:nvPr/>
          </p:nvSpPr>
          <p:spPr>
            <a:xfrm>
              <a:off x="971642" y="1797582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토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DC2257-DA87-1EDF-C80C-7E8F556C5F95}"/>
                </a:ext>
              </a:extLst>
            </p:cNvPr>
            <p:cNvSpPr txBox="1"/>
            <p:nvPr/>
          </p:nvSpPr>
          <p:spPr>
            <a:xfrm>
              <a:off x="971641" y="1908938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일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2FC9D68-B995-8FF0-4DF2-2157F34B933E}"/>
              </a:ext>
            </a:extLst>
          </p:cNvPr>
          <p:cNvGrpSpPr/>
          <p:nvPr/>
        </p:nvGrpSpPr>
        <p:grpSpPr>
          <a:xfrm>
            <a:off x="969357" y="4320965"/>
            <a:ext cx="246127" cy="873659"/>
            <a:chOff x="969357" y="4320965"/>
            <a:chExt cx="246127" cy="87365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5E7D7B0-AACF-7763-3DC3-E99C180BD974}"/>
                </a:ext>
              </a:extLst>
            </p:cNvPr>
            <p:cNvSpPr txBox="1"/>
            <p:nvPr/>
          </p:nvSpPr>
          <p:spPr>
            <a:xfrm>
              <a:off x="969733" y="4320965"/>
              <a:ext cx="245751" cy="189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750"/>
                </a:lnSpc>
                <a:spcAft>
                  <a:spcPts val="100"/>
                </a:spcAft>
              </a:pPr>
              <a:r>
                <a:rPr lang="ko-KR" altLang="en-US" sz="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월</a:t>
              </a:r>
              <a:endParaRPr lang="en-US" altLang="ko-KR" sz="6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E44F3FA-34F9-EC8F-FF46-2782AB272A1B}"/>
                </a:ext>
              </a:extLst>
            </p:cNvPr>
            <p:cNvGrpSpPr/>
            <p:nvPr/>
          </p:nvGrpSpPr>
          <p:grpSpPr>
            <a:xfrm>
              <a:off x="969357" y="4436079"/>
              <a:ext cx="246127" cy="758545"/>
              <a:chOff x="969357" y="4436079"/>
              <a:chExt cx="246127" cy="758545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F308C85-42EB-BE8C-1943-D7DDD64FCE8B}"/>
                  </a:ext>
                </a:extLst>
              </p:cNvPr>
              <p:cNvSpPr txBox="1"/>
              <p:nvPr/>
            </p:nvSpPr>
            <p:spPr>
              <a:xfrm>
                <a:off x="969733" y="4548018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수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C9F7E7-2D48-0ABC-C98E-5DD342F4B148}"/>
                  </a:ext>
                </a:extLst>
              </p:cNvPr>
              <p:cNvSpPr txBox="1"/>
              <p:nvPr/>
            </p:nvSpPr>
            <p:spPr>
              <a:xfrm>
                <a:off x="969733" y="4436079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화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A8BCF66-67D1-2BBB-D191-081B05CC14FF}"/>
                  </a:ext>
                </a:extLst>
              </p:cNvPr>
              <p:cNvSpPr txBox="1"/>
              <p:nvPr/>
            </p:nvSpPr>
            <p:spPr>
              <a:xfrm>
                <a:off x="969733" y="4660703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목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FA12C4D-A671-2632-294C-8A61A484C7CB}"/>
                  </a:ext>
                </a:extLst>
              </p:cNvPr>
              <p:cNvSpPr txBox="1"/>
              <p:nvPr/>
            </p:nvSpPr>
            <p:spPr>
              <a:xfrm>
                <a:off x="969733" y="4778409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금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C3BCC13-CC5D-E9F6-5A50-2B5071054C2B}"/>
                  </a:ext>
                </a:extLst>
              </p:cNvPr>
              <p:cNvSpPr txBox="1"/>
              <p:nvPr/>
            </p:nvSpPr>
            <p:spPr>
              <a:xfrm>
                <a:off x="969358" y="4890426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토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6C700BD-21D2-3C34-94F2-628C3CBC4C2D}"/>
                  </a:ext>
                </a:extLst>
              </p:cNvPr>
              <p:cNvSpPr txBox="1"/>
              <p:nvPr/>
            </p:nvSpPr>
            <p:spPr>
              <a:xfrm>
                <a:off x="969357" y="5004957"/>
                <a:ext cx="245751" cy="189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750"/>
                  </a:lnSpc>
                  <a:spcAft>
                    <a:spcPts val="100"/>
                  </a:spcAft>
                </a:pPr>
                <a:r>
                  <a:rPr lang="ko-KR" altLang="en-US" sz="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일</a:t>
                </a:r>
                <a:endParaRPr lang="en-US" altLang="ko-KR" sz="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F609EED5-14C8-BFE4-29A7-587336D94FCD}"/>
              </a:ext>
            </a:extLst>
          </p:cNvPr>
          <p:cNvSpPr/>
          <p:nvPr/>
        </p:nvSpPr>
        <p:spPr>
          <a:xfrm rot="977277">
            <a:off x="1727810" y="4112238"/>
            <a:ext cx="744862" cy="307175"/>
          </a:xfrm>
          <a:prstGeom prst="ellipse">
            <a:avLst/>
          </a:prstGeom>
          <a:noFill/>
          <a:ln w="19050">
            <a:solidFill>
              <a:srgbClr val="B48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2AC899-82A7-417E-BC60-75F35A9A4304}"/>
              </a:ext>
            </a:extLst>
          </p:cNvPr>
          <p:cNvSpPr txBox="1"/>
          <p:nvPr/>
        </p:nvSpPr>
        <p:spPr>
          <a:xfrm>
            <a:off x="1453312" y="4721327"/>
            <a:ext cx="6105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출근시간</a:t>
            </a:r>
            <a:endParaRPr lang="ko-KR" altLang="en-US" sz="9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AF79FA7-A366-F92D-8E27-50B965A499D7}"/>
              </a:ext>
            </a:extLst>
          </p:cNvPr>
          <p:cNvCxnSpPr>
            <a:cxnSpLocks/>
          </p:cNvCxnSpPr>
          <p:nvPr/>
        </p:nvCxnSpPr>
        <p:spPr>
          <a:xfrm flipH="1">
            <a:off x="1794420" y="4399957"/>
            <a:ext cx="226700" cy="157020"/>
          </a:xfrm>
          <a:prstGeom prst="line">
            <a:avLst/>
          </a:prstGeom>
          <a:ln w="19050">
            <a:solidFill>
              <a:srgbClr val="B48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B5C2341-C12D-1A5A-3B6E-B81EF392814E}"/>
              </a:ext>
            </a:extLst>
          </p:cNvPr>
          <p:cNvCxnSpPr>
            <a:cxnSpLocks/>
          </p:cNvCxnSpPr>
          <p:nvPr/>
        </p:nvCxnSpPr>
        <p:spPr>
          <a:xfrm flipH="1">
            <a:off x="1758397" y="4546974"/>
            <a:ext cx="43082" cy="190191"/>
          </a:xfrm>
          <a:prstGeom prst="straightConnector1">
            <a:avLst/>
          </a:prstGeom>
          <a:ln w="19050">
            <a:solidFill>
              <a:srgbClr val="B48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095CF696-6D80-3EBB-BCEA-FCB060AC2398}"/>
              </a:ext>
            </a:extLst>
          </p:cNvPr>
          <p:cNvSpPr/>
          <p:nvPr/>
        </p:nvSpPr>
        <p:spPr>
          <a:xfrm rot="18321796">
            <a:off x="3786563" y="4541510"/>
            <a:ext cx="1131322" cy="328019"/>
          </a:xfrm>
          <a:prstGeom prst="ellipse">
            <a:avLst/>
          </a:prstGeom>
          <a:noFill/>
          <a:ln w="19050">
            <a:solidFill>
              <a:srgbClr val="B48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E3A2540-9C76-876A-4359-3F7BC28463F9}"/>
              </a:ext>
            </a:extLst>
          </p:cNvPr>
          <p:cNvCxnSpPr>
            <a:cxnSpLocks/>
          </p:cNvCxnSpPr>
          <p:nvPr/>
        </p:nvCxnSpPr>
        <p:spPr>
          <a:xfrm>
            <a:off x="4622627" y="4960868"/>
            <a:ext cx="290122" cy="44089"/>
          </a:xfrm>
          <a:prstGeom prst="straightConnector1">
            <a:avLst/>
          </a:prstGeom>
          <a:ln w="19050">
            <a:solidFill>
              <a:srgbClr val="B48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3600352-3F37-C051-4C93-9E880AD72124}"/>
              </a:ext>
            </a:extLst>
          </p:cNvPr>
          <p:cNvSpPr txBox="1"/>
          <p:nvPr/>
        </p:nvSpPr>
        <p:spPr>
          <a:xfrm>
            <a:off x="4862487" y="4887594"/>
            <a:ext cx="610516" cy="253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퇴근시간</a:t>
            </a:r>
            <a:endParaRPr lang="ko-KR" altLang="en-US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8B3CFB-CF9F-D700-AD1B-76A89AB60A8F}"/>
              </a:ext>
            </a:extLst>
          </p:cNvPr>
          <p:cNvSpPr txBox="1"/>
          <p:nvPr/>
        </p:nvSpPr>
        <p:spPr>
          <a:xfrm>
            <a:off x="3614057" y="2758759"/>
            <a:ext cx="155594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시간대별 평균 교통량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A503F01-86D8-15B5-41C0-9BA459462EBF}"/>
              </a:ext>
            </a:extLst>
          </p:cNvPr>
          <p:cNvCxnSpPr>
            <a:cxnSpLocks/>
            <a:endCxn id="88" idx="4"/>
          </p:cNvCxnSpPr>
          <p:nvPr/>
        </p:nvCxnSpPr>
        <p:spPr>
          <a:xfrm flipH="1" flipV="1">
            <a:off x="4485974" y="4800441"/>
            <a:ext cx="148513" cy="167635"/>
          </a:xfrm>
          <a:prstGeom prst="line">
            <a:avLst/>
          </a:prstGeom>
          <a:ln w="19050">
            <a:solidFill>
              <a:srgbClr val="B485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DE2645F-52B3-F4F2-9CF0-4A3837E6D809}"/>
              </a:ext>
            </a:extLst>
          </p:cNvPr>
          <p:cNvSpPr txBox="1"/>
          <p:nvPr/>
        </p:nvSpPr>
        <p:spPr>
          <a:xfrm>
            <a:off x="3718560" y="3437481"/>
            <a:ext cx="144180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시간대별 평균 속도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482670D-DF73-5FE3-946D-49B8BEC5F7FC}"/>
              </a:ext>
            </a:extLst>
          </p:cNvPr>
          <p:cNvSpPr txBox="1"/>
          <p:nvPr/>
        </p:nvSpPr>
        <p:spPr>
          <a:xfrm>
            <a:off x="5305380" y="2098605"/>
            <a:ext cx="3229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교통량의 경우 출근 시간과 퇴근 시간</a:t>
            </a:r>
            <a:endParaRPr lang="ko-KR" altLang="en-US" sz="12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126C53-21E0-497B-3662-3E40973F27A4}"/>
              </a:ext>
            </a:extLst>
          </p:cNvPr>
          <p:cNvSpPr txBox="1"/>
          <p:nvPr/>
        </p:nvSpPr>
        <p:spPr>
          <a:xfrm>
            <a:off x="5488585" y="1547974"/>
            <a:ext cx="45981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ex) </a:t>
            </a:r>
            <a:r>
              <a:rPr lang="ko-KR" altLang="en-US" sz="11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성산대교남단</a:t>
            </a:r>
            <a:r>
              <a:rPr lang="ko-KR" altLang="en-US" sz="11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시작점 데이터</a:t>
            </a:r>
            <a:endParaRPr lang="ko-KR" altLang="en-US" sz="11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DADD6A2-0049-CEAA-54AE-C31882DB25AB}"/>
              </a:ext>
            </a:extLst>
          </p:cNvPr>
          <p:cNvSpPr txBox="1"/>
          <p:nvPr/>
        </p:nvSpPr>
        <p:spPr>
          <a:xfrm>
            <a:off x="5475682" y="2345014"/>
            <a:ext cx="2379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모두 높은 비율을 나타내는 반면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</a:t>
            </a:r>
            <a:endParaRPr lang="ko-KR" altLang="en-US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B48ACF-D22A-F7F5-62A8-2EBA96CC904F}"/>
              </a:ext>
            </a:extLst>
          </p:cNvPr>
          <p:cNvSpPr txBox="1"/>
          <p:nvPr/>
        </p:nvSpPr>
        <p:spPr>
          <a:xfrm>
            <a:off x="5305380" y="3015977"/>
            <a:ext cx="3505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퇴근 시간 평균 속도의 경우는 많이 떨어지는 모습</a:t>
            </a:r>
            <a:endParaRPr lang="ko-KR" altLang="en-US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A5F9F1B-B4FE-B1B9-1916-A9AEFB14481B}"/>
              </a:ext>
            </a:extLst>
          </p:cNvPr>
          <p:cNvSpPr txBox="1"/>
          <p:nvPr/>
        </p:nvSpPr>
        <p:spPr>
          <a:xfrm>
            <a:off x="5305380" y="3691397"/>
            <a:ext cx="3505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출근시간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점심시간에 외출하고 귀가하는 사람들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30CFBC5-2D27-1DB0-CCFE-E8871BC62AE6}"/>
              </a:ext>
            </a:extLst>
          </p:cNvPr>
          <p:cNvSpPr txBox="1"/>
          <p:nvPr/>
        </p:nvSpPr>
        <p:spPr>
          <a:xfrm>
            <a:off x="5519227" y="3932472"/>
            <a:ext cx="2379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+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저녁시간에 외출하는 사람들</a:t>
            </a:r>
            <a:endParaRPr lang="ko-KR" altLang="en-US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674D85-673E-2606-B9D1-03D88C611750}"/>
              </a:ext>
            </a:extLst>
          </p:cNvPr>
          <p:cNvSpPr txBox="1"/>
          <p:nvPr/>
        </p:nvSpPr>
        <p:spPr>
          <a:xfrm>
            <a:off x="5519227" y="4188743"/>
            <a:ext cx="3015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=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퇴근 시간 평균 속도 저하에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 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영향을 주는 것으로 판단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635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(4)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E0FD6-FF3B-B9CF-6372-7220D91D9942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02C7A3-9323-6AB0-BEA0-F5B73EAC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0" y="1299231"/>
            <a:ext cx="2814086" cy="19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8E8901-987B-C2A0-4BF9-2C65FD3B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2" y="3277684"/>
            <a:ext cx="2814085" cy="19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37F57-B9F4-4E7E-86BC-5224E0717C8E}"/>
              </a:ext>
            </a:extLst>
          </p:cNvPr>
          <p:cNvSpPr txBox="1"/>
          <p:nvPr/>
        </p:nvSpPr>
        <p:spPr>
          <a:xfrm>
            <a:off x="290617" y="2806156"/>
            <a:ext cx="218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 출근시간대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BA17-0DE4-80FD-04C8-B41BAF4D1AE3}"/>
              </a:ext>
            </a:extLst>
          </p:cNvPr>
          <p:cNvSpPr txBox="1"/>
          <p:nvPr/>
        </p:nvSpPr>
        <p:spPr>
          <a:xfrm>
            <a:off x="3331685" y="1290523"/>
            <a:ext cx="173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출근시간대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7BF3-7644-2327-670C-0D0866769118}"/>
              </a:ext>
            </a:extLst>
          </p:cNvPr>
          <p:cNvSpPr txBox="1"/>
          <p:nvPr/>
        </p:nvSpPr>
        <p:spPr>
          <a:xfrm>
            <a:off x="290617" y="4794950"/>
            <a:ext cx="2183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 출근시간대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E20F9-727D-7F45-ABB6-F2B7FA30FDA8}"/>
              </a:ext>
            </a:extLst>
          </p:cNvPr>
          <p:cNvSpPr txBox="1"/>
          <p:nvPr/>
        </p:nvSpPr>
        <p:spPr>
          <a:xfrm>
            <a:off x="3331685" y="1798192"/>
            <a:ext cx="27991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두 교량 간에 교통량 차이가 존재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188A6-47F3-2CF9-81A2-092CEEC6DD5E}"/>
              </a:ext>
            </a:extLst>
          </p:cNvPr>
          <p:cNvSpPr txBox="1"/>
          <p:nvPr/>
        </p:nvSpPr>
        <p:spPr>
          <a:xfrm>
            <a:off x="3601650" y="2217743"/>
            <a:ext cx="4558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차선 차이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 왕복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차선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vs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 왕복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차선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4229F-5EB2-C31F-BF49-888C778A2173}"/>
              </a:ext>
            </a:extLst>
          </p:cNvPr>
          <p:cNvSpPr txBox="1"/>
          <p:nvPr/>
        </p:nvSpPr>
        <p:spPr>
          <a:xfrm>
            <a:off x="3601650" y="2548657"/>
            <a:ext cx="4558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한남대교의 경우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서울 톨게이트를 통과하는 이용자가 많기 때문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18D26-EE7B-9EC0-683D-8C5F84D38E58}"/>
              </a:ext>
            </a:extLst>
          </p:cNvPr>
          <p:cNvSpPr txBox="1"/>
          <p:nvPr/>
        </p:nvSpPr>
        <p:spPr>
          <a:xfrm>
            <a:off x="3331685" y="3705908"/>
            <a:ext cx="4114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주말 출근 시간대 평균 속도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&lt;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36829-F95C-547E-9A98-20BAB8A7FAC6}"/>
              </a:ext>
            </a:extLst>
          </p:cNvPr>
          <p:cNvSpPr txBox="1"/>
          <p:nvPr/>
        </p:nvSpPr>
        <p:spPr>
          <a:xfrm>
            <a:off x="3610357" y="2874042"/>
            <a:ext cx="4558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 사용량이 높아 정체가 더욱 심화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90757-A371-82CB-AC57-9E0E4DD47BE6}"/>
              </a:ext>
            </a:extLst>
          </p:cNvPr>
          <p:cNvSpPr txBox="1"/>
          <p:nvPr/>
        </p:nvSpPr>
        <p:spPr>
          <a:xfrm>
            <a:off x="3331685" y="4113729"/>
            <a:ext cx="4114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평일 출근 시간대 평균 속도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&gt;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25ABA-6807-C4AF-D01A-007F849339CA}"/>
              </a:ext>
            </a:extLst>
          </p:cNvPr>
          <p:cNvSpPr txBox="1"/>
          <p:nvPr/>
        </p:nvSpPr>
        <p:spPr>
          <a:xfrm>
            <a:off x="3331685" y="4521550"/>
            <a:ext cx="4114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주말 평균 교통량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&lt;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726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(4)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E0FD6-FF3B-B9CF-6372-7220D91D9942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2D26CD0A-6A24-49E2-CD5C-528C91E272E2}"/>
              </a:ext>
            </a:extLst>
          </p:cNvPr>
          <p:cNvSpPr/>
          <p:nvPr/>
        </p:nvSpPr>
        <p:spPr>
          <a:xfrm rot="16200000">
            <a:off x="2521612" y="-833951"/>
            <a:ext cx="4027752" cy="811952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C7DE5-6644-620D-30E7-8511A789228E}"/>
              </a:ext>
            </a:extLst>
          </p:cNvPr>
          <p:cNvSpPr txBox="1"/>
          <p:nvPr/>
        </p:nvSpPr>
        <p:spPr>
          <a:xfrm>
            <a:off x="5144822" y="4864686"/>
            <a:ext cx="335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출처 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‘</a:t>
            </a:r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항상 막히는 한강교량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통행량 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위는 한남대교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‘, </a:t>
            </a:r>
            <a:r>
              <a:rPr lang="ko-KR" altLang="en-US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김경환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8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머니투데이</a:t>
            </a:r>
            <a:b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  </a:t>
            </a:r>
            <a:r>
              <a:rPr lang="en-US" altLang="ko-KR" sz="800" dirty="0">
                <a:latin typeface="티웨이_날다" panose="02000300000000000000" pitchFamily="2" charset="-127"/>
                <a:ea typeface="티웨이_날다" panose="02000300000000000000" pitchFamily="2" charset="-127"/>
                <a:hlinkClick r:id="rId3"/>
              </a:rPr>
              <a:t>https://news.mt.co.kr/mtview.php?no=2017101310455341469</a:t>
            </a:r>
            <a:endParaRPr lang="en-US" altLang="ko-KR" sz="8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AD29B-3720-3C46-4D2B-91E261BE923A}"/>
              </a:ext>
            </a:extLst>
          </p:cNvPr>
          <p:cNvSpPr txBox="1"/>
          <p:nvPr/>
        </p:nvSpPr>
        <p:spPr>
          <a:xfrm>
            <a:off x="972640" y="2402912"/>
            <a:ext cx="3852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교량 통행량 순위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1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위 한남대교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/ 2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위 성산대교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6E94F94-6992-B97F-BB2A-9B89C03C0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40" y="1530580"/>
            <a:ext cx="7125694" cy="5239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BA263B-86E8-3885-EC97-395F059544E8}"/>
              </a:ext>
            </a:extLst>
          </p:cNvPr>
          <p:cNvSpPr txBox="1"/>
          <p:nvPr/>
        </p:nvSpPr>
        <p:spPr>
          <a:xfrm>
            <a:off x="972640" y="2864182"/>
            <a:ext cx="7125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한남대교</a:t>
            </a:r>
            <a:b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  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서울 강남과 한남동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이태원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남산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호 터널을 이어주기에 교통량이 많을 수 밖에 없는 교량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67BDB-7202-17EF-73AD-40038AE30F0E}"/>
              </a:ext>
            </a:extLst>
          </p:cNvPr>
          <p:cNvSpPr txBox="1"/>
          <p:nvPr/>
        </p:nvSpPr>
        <p:spPr>
          <a:xfrm>
            <a:off x="972641" y="3540895"/>
            <a:ext cx="7125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성산대교</a:t>
            </a:r>
            <a:b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  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서부지역의 교량이 상대적으로 부족하기 때문에 통행량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위를 기록한 것으로 판단</a:t>
            </a:r>
            <a:endParaRPr lang="ko-KR" altLang="en-US" sz="14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F26018-6CFB-BF61-3880-E8C2B66075D9}"/>
              </a:ext>
            </a:extLst>
          </p:cNvPr>
          <p:cNvGrpSpPr/>
          <p:nvPr/>
        </p:nvGrpSpPr>
        <p:grpSpPr>
          <a:xfrm>
            <a:off x="972641" y="4214071"/>
            <a:ext cx="7125694" cy="577992"/>
            <a:chOff x="972641" y="3922493"/>
            <a:chExt cx="7125694" cy="5779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309350-9771-5E04-C529-D89A754203B9}"/>
                </a:ext>
              </a:extLst>
            </p:cNvPr>
            <p:cNvSpPr txBox="1"/>
            <p:nvPr/>
          </p:nvSpPr>
          <p:spPr>
            <a:xfrm>
              <a:off x="972641" y="3922493"/>
              <a:ext cx="712569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- 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일일 교통량을 감안하여 다리를 선택해 건넌다면 더 효율적인 시간 관리가 가능할 것이란 관측</a:t>
              </a:r>
              <a:endParaRPr lang="ko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908AE-6F96-B300-6D7D-92714ED8FC03}"/>
                </a:ext>
              </a:extLst>
            </p:cNvPr>
            <p:cNvSpPr txBox="1"/>
            <p:nvPr/>
          </p:nvSpPr>
          <p:spPr>
            <a:xfrm>
              <a:off x="1163741" y="4192708"/>
              <a:ext cx="23371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→ 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주제 선정 배경과 일맥상통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762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0"/>
            <a:ext cx="9147401" cy="5715000"/>
          </a:xfrm>
          <a:prstGeom prst="rect">
            <a:avLst/>
          </a:prstGeom>
          <a:solidFill>
            <a:srgbClr val="F5F1E5">
              <a:alpha val="55000"/>
            </a:srgbClr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7CEE1-79F1-EC08-E252-81A24CDC6B63}"/>
              </a:ext>
            </a:extLst>
          </p:cNvPr>
          <p:cNvSpPr txBox="1"/>
          <p:nvPr/>
        </p:nvSpPr>
        <p:spPr>
          <a:xfrm>
            <a:off x="3083779" y="197394"/>
            <a:ext cx="297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# 3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 교량 퇴근시간대 비교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DBA70D-E3A0-0701-B085-CC7818418DC9}"/>
              </a:ext>
            </a:extLst>
          </p:cNvPr>
          <p:cNvGrpSpPr/>
          <p:nvPr/>
        </p:nvGrpSpPr>
        <p:grpSpPr>
          <a:xfrm>
            <a:off x="0" y="763177"/>
            <a:ext cx="9198201" cy="4660644"/>
            <a:chOff x="-50800" y="921497"/>
            <a:chExt cx="9198201" cy="466064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8AA0C08-950D-A0C7-BB35-AB42638D1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798" y="4005862"/>
              <a:ext cx="2261959" cy="157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63651AA-DEFE-424E-0C43-5CC933313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610" y="4005863"/>
              <a:ext cx="2261958" cy="157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37DB6343-E126-C552-0B62-BFE462146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426" y="4005862"/>
              <a:ext cx="2261960" cy="157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43706796-78B9-2623-D088-CB8F0BB1E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017" y="4005862"/>
              <a:ext cx="2261959" cy="157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D62EB806-DF47-782B-AF5E-E315E34EA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210" y="922440"/>
              <a:ext cx="2261959" cy="157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5684020A-037C-9F28-BF5F-61BB60574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439" y="922441"/>
              <a:ext cx="2261958" cy="157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50194024-02F9-7340-2297-768D173E3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87" y="922440"/>
              <a:ext cx="2261959" cy="157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3410123C-DA2E-3DF0-BD94-BCD5239A8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736" y="921497"/>
              <a:ext cx="2264665" cy="15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FEA139D2-23A4-2F82-49A0-55D75ADE3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800" y="2477497"/>
              <a:ext cx="2264665" cy="15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>
              <a:extLst>
                <a:ext uri="{FF2B5EF4-FFF2-40B4-BE49-F238E27FC236}">
                  <a16:creationId xmlns:a16="http://schemas.microsoft.com/office/drawing/2014/main" id="{78544C98-9454-2823-0118-E960E32CF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1033" y="2464152"/>
              <a:ext cx="2261958" cy="157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>
              <a:extLst>
                <a:ext uri="{FF2B5EF4-FFF2-40B4-BE49-F238E27FC236}">
                  <a16:creationId xmlns:a16="http://schemas.microsoft.com/office/drawing/2014/main" id="{EF0ACA0E-58B0-AC52-733C-E9103FB36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87" y="2464151"/>
              <a:ext cx="2261959" cy="157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>
              <a:extLst>
                <a:ext uri="{FF2B5EF4-FFF2-40B4-BE49-F238E27FC236}">
                  <a16:creationId xmlns:a16="http://schemas.microsoft.com/office/drawing/2014/main" id="{89D9D764-0324-26DA-CA27-5C605C1D1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042" y="2479384"/>
              <a:ext cx="2261958" cy="1576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9F2B0F-D0BD-F8CE-83D4-65D36EBAB3D9}"/>
                </a:ext>
              </a:extLst>
            </p:cNvPr>
            <p:cNvSpPr txBox="1"/>
            <p:nvPr/>
          </p:nvSpPr>
          <p:spPr>
            <a:xfrm>
              <a:off x="3091977" y="1343183"/>
              <a:ext cx="29174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400" dirty="0">
                  <a:solidFill>
                    <a:schemeClr val="tx1">
                      <a:alpha val="20000"/>
                    </a:schemeClr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성 산 대 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D166FB-D449-C910-97E4-BEFDE12227F9}"/>
                </a:ext>
              </a:extLst>
            </p:cNvPr>
            <p:cNvSpPr txBox="1"/>
            <p:nvPr/>
          </p:nvSpPr>
          <p:spPr>
            <a:xfrm>
              <a:off x="3091977" y="2867569"/>
              <a:ext cx="29174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400" dirty="0">
                  <a:solidFill>
                    <a:schemeClr val="tx1">
                      <a:alpha val="20000"/>
                    </a:schemeClr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한 남 대 교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4F669E-3843-5194-0CFB-1558516973E3}"/>
                </a:ext>
              </a:extLst>
            </p:cNvPr>
            <p:cNvSpPr txBox="1"/>
            <p:nvPr/>
          </p:nvSpPr>
          <p:spPr>
            <a:xfrm>
              <a:off x="3091977" y="4291284"/>
              <a:ext cx="29174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4400" dirty="0">
                  <a:solidFill>
                    <a:schemeClr val="tx1">
                      <a:alpha val="20000"/>
                    </a:schemeClr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청 담 대 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61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84C6C8-259D-E13C-D302-FC87EFF27837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22BDB4-126A-848C-A503-479910EB6856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BCB25-42F6-4ED8-B812-C63AC1A36C25}"/>
              </a:ext>
            </a:extLst>
          </p:cNvPr>
          <p:cNvSpPr txBox="1"/>
          <p:nvPr/>
        </p:nvSpPr>
        <p:spPr>
          <a:xfrm>
            <a:off x="3514019" y="872880"/>
            <a:ext cx="2101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대중교통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89EFB-8544-7B1A-6B89-243376551817}"/>
              </a:ext>
            </a:extLst>
          </p:cNvPr>
          <p:cNvSpPr txBox="1"/>
          <p:nvPr/>
        </p:nvSpPr>
        <p:spPr>
          <a:xfrm>
            <a:off x="1379622" y="4092879"/>
            <a:ext cx="10703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249C-8D30-9820-7B23-6673FC16949D}"/>
              </a:ext>
            </a:extLst>
          </p:cNvPr>
          <p:cNvSpPr txBox="1"/>
          <p:nvPr/>
        </p:nvSpPr>
        <p:spPr>
          <a:xfrm>
            <a:off x="6345696" y="4092879"/>
            <a:ext cx="11658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지하철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E40FD3-52F4-F304-51A5-27760747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3" y="1721553"/>
            <a:ext cx="2429382" cy="242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2E710F-CE5B-58AC-7898-2A8A23B8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75" y="1985293"/>
            <a:ext cx="1901903" cy="190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52BDBA-3CF9-D453-5FC7-E27C7B53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78" y="2098301"/>
            <a:ext cx="1675886" cy="16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BAAE54-2CCF-B2CC-7B1A-5372CBBE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6" y="2527162"/>
            <a:ext cx="1623773" cy="16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1D8D2-AF16-0582-5322-0D1BDD1FBFD4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0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AF3C8-BF4B-0009-C1EB-B5FD25D8AB1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6AA57-B1B5-EF7B-829E-835C6CFE39DB}"/>
              </a:ext>
            </a:extLst>
          </p:cNvPr>
          <p:cNvSpPr txBox="1"/>
          <p:nvPr/>
        </p:nvSpPr>
        <p:spPr>
          <a:xfrm>
            <a:off x="270083" y="844350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(5)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머신러닝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과정</a:t>
            </a: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640E4A65-E9CE-1000-3822-DE4898199441}"/>
              </a:ext>
            </a:extLst>
          </p:cNvPr>
          <p:cNvSpPr/>
          <p:nvPr/>
        </p:nvSpPr>
        <p:spPr>
          <a:xfrm>
            <a:off x="558691" y="1709171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월별로 데이터 나누기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훈련</a:t>
            </a: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테스트 데이터</a:t>
            </a: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49ED997-8B41-E77F-C4D5-062ABD1EC230}"/>
              </a:ext>
            </a:extLst>
          </p:cNvPr>
          <p:cNvCxnSpPr>
            <a:cxnSpLocks/>
          </p:cNvCxnSpPr>
          <p:nvPr/>
        </p:nvCxnSpPr>
        <p:spPr>
          <a:xfrm>
            <a:off x="2653240" y="2242943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459FD6-6453-E08C-A9AB-9B62BFECE4A1}"/>
              </a:ext>
            </a:extLst>
          </p:cNvPr>
          <p:cNvGrpSpPr/>
          <p:nvPr/>
        </p:nvGrpSpPr>
        <p:grpSpPr>
          <a:xfrm>
            <a:off x="3147239" y="1704476"/>
            <a:ext cx="1787316" cy="1039058"/>
            <a:chOff x="2404268" y="2174766"/>
            <a:chExt cx="1787316" cy="1039058"/>
          </a:xfrm>
        </p:grpSpPr>
        <p:sp>
          <p:nvSpPr>
            <p:cNvPr id="6" name="모서리가 둥근 직사각형 7">
              <a:extLst>
                <a:ext uri="{FF2B5EF4-FFF2-40B4-BE49-F238E27FC236}">
                  <a16:creationId xmlns:a16="http://schemas.microsoft.com/office/drawing/2014/main" id="{7E52E74C-74B1-737B-CE7C-9F02676D9362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9DFDEC-5CD4-389C-B677-B878782CBCED}"/>
                </a:ext>
              </a:extLst>
            </p:cNvPr>
            <p:cNvSpPr txBox="1"/>
            <p:nvPr/>
          </p:nvSpPr>
          <p:spPr>
            <a:xfrm>
              <a:off x="2404268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모델 훈련에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필요 없는 컬럼 제거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F5D4EE-3FAB-8B98-C313-820876E7DFEE}"/>
              </a:ext>
            </a:extLst>
          </p:cNvPr>
          <p:cNvGrpSpPr/>
          <p:nvPr/>
        </p:nvGrpSpPr>
        <p:grpSpPr>
          <a:xfrm>
            <a:off x="1275012" y="3404773"/>
            <a:ext cx="1787316" cy="1039058"/>
            <a:chOff x="6672638" y="2174766"/>
            <a:chExt cx="1787316" cy="1039058"/>
          </a:xfrm>
        </p:grpSpPr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7DF5A1C8-EAF0-A228-F57F-2FD9BCD1F771}"/>
                </a:ext>
              </a:extLst>
            </p:cNvPr>
            <p:cNvSpPr/>
            <p:nvPr/>
          </p:nvSpPr>
          <p:spPr>
            <a:xfrm>
              <a:off x="667263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2BBAEC-A5DF-1263-E0EA-FD02C6B49578}"/>
                </a:ext>
              </a:extLst>
            </p:cNvPr>
            <p:cNvSpPr txBox="1"/>
            <p:nvPr/>
          </p:nvSpPr>
          <p:spPr>
            <a:xfrm>
              <a:off x="6802326" y="2333294"/>
              <a:ext cx="15279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optuna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를 통해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 err="1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하이퍼파라미터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최적화</a:t>
              </a:r>
              <a:endPara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6C573F-B83C-78F1-D257-001F72092D61}"/>
              </a:ext>
            </a:extLst>
          </p:cNvPr>
          <p:cNvGrpSpPr/>
          <p:nvPr/>
        </p:nvGrpSpPr>
        <p:grpSpPr>
          <a:xfrm>
            <a:off x="5733100" y="1704476"/>
            <a:ext cx="1787316" cy="1039058"/>
            <a:chOff x="4538453" y="2174766"/>
            <a:chExt cx="1787316" cy="1039058"/>
          </a:xfrm>
        </p:grpSpPr>
        <p:sp>
          <p:nvSpPr>
            <p:cNvPr id="18" name="모서리가 둥근 직사각형 7">
              <a:extLst>
                <a:ext uri="{FF2B5EF4-FFF2-40B4-BE49-F238E27FC236}">
                  <a16:creationId xmlns:a16="http://schemas.microsoft.com/office/drawing/2014/main" id="{ED2638BB-AD90-60CE-F09F-C7428E45D9D4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D7417-0BBE-3D17-12CF-E167522E605A}"/>
                </a:ext>
              </a:extLst>
            </p:cNvPr>
            <p:cNvSpPr txBox="1"/>
            <p:nvPr/>
          </p:nvSpPr>
          <p:spPr>
            <a:xfrm>
              <a:off x="4538453" y="2559344"/>
              <a:ext cx="1787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 스케일링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DEC951-BD06-53F6-FCA0-27F5B362F404}"/>
              </a:ext>
            </a:extLst>
          </p:cNvPr>
          <p:cNvGrpSpPr/>
          <p:nvPr/>
        </p:nvGrpSpPr>
        <p:grpSpPr>
          <a:xfrm>
            <a:off x="3911209" y="3404773"/>
            <a:ext cx="1787316" cy="1043701"/>
            <a:chOff x="270083" y="3949700"/>
            <a:chExt cx="1787316" cy="1043701"/>
          </a:xfrm>
        </p:grpSpPr>
        <p:sp>
          <p:nvSpPr>
            <p:cNvPr id="21" name="모서리가 둥근 직사각형 7">
              <a:extLst>
                <a:ext uri="{FF2B5EF4-FFF2-40B4-BE49-F238E27FC236}">
                  <a16:creationId xmlns:a16="http://schemas.microsoft.com/office/drawing/2014/main" id="{993B2E82-D05A-4A17-DE25-E90332A7FC73}"/>
                </a:ext>
              </a:extLst>
            </p:cNvPr>
            <p:cNvSpPr/>
            <p:nvPr/>
          </p:nvSpPr>
          <p:spPr>
            <a:xfrm>
              <a:off x="270083" y="3949700"/>
              <a:ext cx="1787316" cy="1043701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1A590E-B36A-21D7-0C00-BC49488E2C22}"/>
                </a:ext>
              </a:extLst>
            </p:cNvPr>
            <p:cNvSpPr txBox="1"/>
            <p:nvPr/>
          </p:nvSpPr>
          <p:spPr>
            <a:xfrm>
              <a:off x="270083" y="4099896"/>
              <a:ext cx="178731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훈련 데이터를</a:t>
              </a:r>
              <a:endPara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훈련</a:t>
              </a:r>
              <a: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검증 데이터로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나누어 모델 훈련</a:t>
              </a:r>
              <a:endPara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5D6B67-5411-226D-B892-32439D85A7EC}"/>
              </a:ext>
            </a:extLst>
          </p:cNvPr>
          <p:cNvGrpSpPr/>
          <p:nvPr/>
        </p:nvGrpSpPr>
        <p:grpSpPr>
          <a:xfrm>
            <a:off x="6547406" y="3404772"/>
            <a:ext cx="1787316" cy="1039058"/>
            <a:chOff x="2404268" y="3954343"/>
            <a:chExt cx="1787316" cy="1039058"/>
          </a:xfrm>
        </p:grpSpPr>
        <p:sp>
          <p:nvSpPr>
            <p:cNvPr id="24" name="모서리가 둥근 직사각형 7">
              <a:extLst>
                <a:ext uri="{FF2B5EF4-FFF2-40B4-BE49-F238E27FC236}">
                  <a16:creationId xmlns:a16="http://schemas.microsoft.com/office/drawing/2014/main" id="{62E87D3B-1399-1766-1F03-A17B8B0CC132}"/>
                </a:ext>
              </a:extLst>
            </p:cNvPr>
            <p:cNvSpPr/>
            <p:nvPr/>
          </p:nvSpPr>
          <p:spPr>
            <a:xfrm>
              <a:off x="2404268" y="3954343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FE0C2F-CFE4-E7E3-750A-4F9736E8B7C1}"/>
                </a:ext>
              </a:extLst>
            </p:cNvPr>
            <p:cNvSpPr txBox="1"/>
            <p:nvPr/>
          </p:nvSpPr>
          <p:spPr>
            <a:xfrm>
              <a:off x="2404268" y="4212262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훈련한 모델로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테스트 데이터 예측</a:t>
              </a:r>
              <a:endParaRPr lang="ko-KR" altLang="en-US" sz="1400" dirty="0"/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4AE5FF0-6EA4-C3EB-8ECD-91D9B0A91489}"/>
              </a:ext>
            </a:extLst>
          </p:cNvPr>
          <p:cNvCxnSpPr>
            <a:cxnSpLocks/>
          </p:cNvCxnSpPr>
          <p:nvPr/>
        </p:nvCxnSpPr>
        <p:spPr>
          <a:xfrm>
            <a:off x="5205940" y="2224005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3541E1-6364-E35B-119E-304B1F04AC01}"/>
              </a:ext>
            </a:extLst>
          </p:cNvPr>
          <p:cNvCxnSpPr>
            <a:cxnSpLocks/>
          </p:cNvCxnSpPr>
          <p:nvPr/>
        </p:nvCxnSpPr>
        <p:spPr>
          <a:xfrm>
            <a:off x="768838" y="3925805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E90CD92-9373-BF15-0BBA-4C0374F85B1E}"/>
              </a:ext>
            </a:extLst>
          </p:cNvPr>
          <p:cNvCxnSpPr>
            <a:cxnSpLocks/>
          </p:cNvCxnSpPr>
          <p:nvPr/>
        </p:nvCxnSpPr>
        <p:spPr>
          <a:xfrm>
            <a:off x="3372338" y="3932633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581462E-F0EE-B429-3D4B-5FDDAA5BCF8D}"/>
              </a:ext>
            </a:extLst>
          </p:cNvPr>
          <p:cNvCxnSpPr>
            <a:cxnSpLocks/>
          </p:cNvCxnSpPr>
          <p:nvPr/>
        </p:nvCxnSpPr>
        <p:spPr>
          <a:xfrm>
            <a:off x="6003809" y="3924302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50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759DA-4CA4-2E8F-C687-4BF41504715A}"/>
              </a:ext>
            </a:extLst>
          </p:cNvPr>
          <p:cNvSpPr txBox="1"/>
          <p:nvPr/>
        </p:nvSpPr>
        <p:spPr>
          <a:xfrm>
            <a:off x="270083" y="844350"/>
            <a:ext cx="13682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(5</a:t>
            </a:r>
            <a:r>
              <a:rPr lang="en-US" altLang="ko-KR" sz="160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머신러닝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과정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600" dirty="0" err="1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분석팀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11DBCC-451E-61BF-76D0-0687BA8AD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76"/>
          <a:stretch/>
        </p:blipFill>
        <p:spPr>
          <a:xfrm>
            <a:off x="519464" y="1410405"/>
            <a:ext cx="4565153" cy="10293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EAF3C8-BF4B-0009-C1EB-B5FD25D8AB1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55DFB4-AD37-3BC7-45B6-7E0D8477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5" y="2486794"/>
            <a:ext cx="4565153" cy="249656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8BD8B-39AB-5F65-CA53-9F69760A4D99}"/>
              </a:ext>
            </a:extLst>
          </p:cNvPr>
          <p:cNvSpPr txBox="1"/>
          <p:nvPr/>
        </p:nvSpPr>
        <p:spPr>
          <a:xfrm>
            <a:off x="5354701" y="2512760"/>
            <a:ext cx="3073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훈련 데이터와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  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테스트 데이터의 모델 성능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5B8F5-AAC5-894F-F863-8D4A2BE37B3A}"/>
              </a:ext>
            </a:extLst>
          </p:cNvPr>
          <p:cNvSpPr txBox="1"/>
          <p:nvPr/>
        </p:nvSpPr>
        <p:spPr>
          <a:xfrm>
            <a:off x="5354701" y="3677440"/>
            <a:ext cx="3073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훈련한 모델로 테스트 데이터를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  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예측했을 때의 성능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E0175-A23C-525F-7242-92AB3FE126F1}"/>
              </a:ext>
            </a:extLst>
          </p:cNvPr>
          <p:cNvSpPr txBox="1"/>
          <p:nvPr/>
        </p:nvSpPr>
        <p:spPr>
          <a:xfrm>
            <a:off x="5354701" y="1424260"/>
            <a:ext cx="22652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훈련한 모델의 성능 확인</a:t>
            </a:r>
          </a:p>
        </p:txBody>
      </p:sp>
    </p:spTree>
    <p:extLst>
      <p:ext uri="{BB962C8B-B14F-4D97-AF65-F5344CB8AC3E}">
        <p14:creationId xmlns:p14="http://schemas.microsoft.com/office/powerpoint/2010/main" val="1259424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https://youtu.be/lVMru9opVo8</a:t>
            </a:r>
            <a:endParaRPr lang="ko-KR" altLang="en-US" sz="105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AF3C8-BF4B-0009-C1EB-B5FD25D8AB1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CDE78-2862-9B4D-3FF5-6722BA7797BD}"/>
              </a:ext>
            </a:extLst>
          </p:cNvPr>
          <p:cNvSpPr txBox="1"/>
          <p:nvPr/>
        </p:nvSpPr>
        <p:spPr>
          <a:xfrm>
            <a:off x="2176462" y="4940364"/>
            <a:ext cx="26695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시연 영상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5"/>
              </a:rPr>
              <a:t>https://youtu.be/lVMru9opVo8</a:t>
            </a:r>
            <a:endParaRPr lang="en-US" altLang="ko-KR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" name="교통 시연영상">
            <a:hlinkClick r:id="" action="ppaction://media"/>
            <a:extLst>
              <a:ext uri="{FF2B5EF4-FFF2-40B4-BE49-F238E27FC236}">
                <a16:creationId xmlns:a16="http://schemas.microsoft.com/office/drawing/2014/main" id="{5201999B-03ED-6D20-9228-898C973F5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6462" y="941070"/>
            <a:ext cx="4791076" cy="38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3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73654" y="2657603"/>
            <a:ext cx="3368120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05.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3532902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문제점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81E68-556B-4F49-D127-3B714051349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E95ECF7-4237-15BC-CCA5-B13720C7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46264"/>
              </p:ext>
            </p:extLst>
          </p:nvPr>
        </p:nvGraphicFramePr>
        <p:xfrm>
          <a:off x="701491" y="1428267"/>
          <a:ext cx="7706856" cy="34623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404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시행착오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선정이 많이 지체됨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 분담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업무를 분담하여 진행했으나 진행도 차이로 더디게 완성됨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입력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 데이터 입력 시 충돌 발생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 따로 입력 시에는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HH:mm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가능하지만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Mapper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조회할 때 에러 발생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에서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comment(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테이블에 쓸 수 없는 컬럼이 있어 에러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코드 병합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쓰는 컬럼 명이 달라 코드를 병합할 때 많은 수정 사항들이 생김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지도 표시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교량의 남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북단 좌표 하나로는 선이 겹치는 문제로 교량 왕복 표시가 불가능함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공유 과정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Github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를 이용한 데이터 공유 과정에서 충돌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455826-6096-FB72-25BE-6027DC9A611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파트</a:t>
            </a:r>
          </a:p>
        </p:txBody>
      </p:sp>
    </p:spTree>
    <p:extLst>
      <p:ext uri="{BB962C8B-B14F-4D97-AF65-F5344CB8AC3E}">
        <p14:creationId xmlns:p14="http://schemas.microsoft.com/office/powerpoint/2010/main" val="293409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해결책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194E7-6E85-EAF2-050D-F68ACC0FDD5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8FAC3EC-8EF9-A2BC-7D4F-576D969D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6669"/>
              </p:ext>
            </p:extLst>
          </p:nvPr>
        </p:nvGraphicFramePr>
        <p:xfrm>
          <a:off x="718572" y="1410406"/>
          <a:ext cx="7706856" cy="35664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9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다양한 사람들의 의견 수렴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 분담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-</a:t>
                      </a:r>
                      <a:endParaRPr lang="ko-KR" altLang="en-US" sz="20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입력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HH:mm:ss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조회하도록 해서 해결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order →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corder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class → 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변경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→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한 번 더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코드 병합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를 함께 작성함으로써 컬럼 명을 통일하도록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지도 표시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남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북단 좌표를 선으로 잇고 기울기를 구한 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같은 기울기의 선을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y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축으로 각각 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아래로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공유 과정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매 시간마다 무슨 일을 진행 중이고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앞으로 무엇을 할 것인지 공유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F0755-66FC-842D-2BB9-337897C819B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파트</a:t>
            </a:r>
          </a:p>
        </p:txBody>
      </p:sp>
    </p:spTree>
    <p:extLst>
      <p:ext uri="{BB962C8B-B14F-4D97-AF65-F5344CB8AC3E}">
        <p14:creationId xmlns:p14="http://schemas.microsoft.com/office/powerpoint/2010/main" val="1086026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문제점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81E68-556B-4F49-D127-3B714051349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3ABD568-01FE-10CF-5959-1F55B30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24601"/>
              </p:ext>
            </p:extLst>
          </p:nvPr>
        </p:nvGraphicFramePr>
        <p:xfrm>
          <a:off x="711430" y="1424994"/>
          <a:ext cx="7706856" cy="34868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17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시행착오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 수집 불가 및 출처가 다른 데이터의 세부 사항이 서로 다름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지역구명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교통량 데이터는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‘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구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’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날씨 데이터는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‘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’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374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서비스 종류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초기에 기획했던 교통사고 위험도 예측 서비스의 진행도가 느림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6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각 시간이 별개의 컬럼으로 되어 있어 컬럼이 너무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많아짐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52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결과값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도출 방식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초기 기획은 별도의 식을 세우는 것이었으나 데이터 종류가 적고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난이도가 너무 높아서 다른 방식을 찾고자 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658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편집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머신러닝을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하기 위한 데이터 편집 과정에서 여러 수정 사항이 발생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훈련 데이터 세트에 실제 결과값 컬럼 생성하기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    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테스트 데이터 세트에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실제값과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예측값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 컬럼 만들기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52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 성능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훈련의 결과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성능값이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아주 높아 모델링이 잘 됐는지 검증 필요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455826-6096-FB72-25BE-6027DC9A611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파트</a:t>
            </a:r>
          </a:p>
        </p:txBody>
      </p:sp>
    </p:spTree>
    <p:extLst>
      <p:ext uri="{BB962C8B-B14F-4D97-AF65-F5344CB8AC3E}">
        <p14:creationId xmlns:p14="http://schemas.microsoft.com/office/powerpoint/2010/main" val="607901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해결책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194E7-6E85-EAF2-050D-F68ACC0FDD5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53D40D-ECD5-DB30-557C-F790E8439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2474"/>
              </p:ext>
            </p:extLst>
          </p:nvPr>
        </p:nvGraphicFramePr>
        <p:xfrm>
          <a:off x="711430" y="1442897"/>
          <a:ext cx="7706856" cy="34107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58508395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1280580766"/>
                    </a:ext>
                  </a:extLst>
                </a:gridCol>
              </a:tblGrid>
              <a:tr h="39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14459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과거의 데이터만 활용 및 수집 경로가 같아 세부 사항이 동일한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교통량과 속도 데이터만 활용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7052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서비스 종류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난이도가 너무 높고 관련 데이터가 부족해서 위험도 예측 서비스를 철회하고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혼잡도 분석에만 집중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00724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컬럼을 하나 만들어서 그 안의 값을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0~23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시로 채우고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나머지 시간 컬럼 드랍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9093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결과값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도출 방식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시각화를 통해 분류 기준을 설정하고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그 기준에 따라 도출되는 결과값을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495235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편집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 사항이 생길 때마다 바로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17044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 성능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 진행 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4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F0755-66FC-842D-2BB9-337897C819B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파트</a:t>
            </a:r>
          </a:p>
        </p:txBody>
      </p:sp>
    </p:spTree>
    <p:extLst>
      <p:ext uri="{BB962C8B-B14F-4D97-AF65-F5344CB8AC3E}">
        <p14:creationId xmlns:p14="http://schemas.microsoft.com/office/powerpoint/2010/main" val="2723236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00045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en-US" altLang="ko-KR" sz="160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3F90D-EE9B-9796-C0A7-715F20A912B6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E4061-779B-F9EA-9DBD-63D07EA3CB0D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9627DB6F-064B-A920-1C48-D2BBD660EC4C}"/>
              </a:ext>
            </a:extLst>
          </p:cNvPr>
          <p:cNvSpPr/>
          <p:nvPr/>
        </p:nvSpPr>
        <p:spPr>
          <a:xfrm rot="16200000">
            <a:off x="3340260" y="-495303"/>
            <a:ext cx="2477764" cy="6705606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9981-1E43-8A8D-AAEB-A0850024465C}"/>
              </a:ext>
            </a:extLst>
          </p:cNvPr>
          <p:cNvCxnSpPr>
            <a:cxnSpLocks/>
          </p:cNvCxnSpPr>
          <p:nvPr/>
        </p:nvCxnSpPr>
        <p:spPr>
          <a:xfrm>
            <a:off x="1393371" y="2857500"/>
            <a:ext cx="6339257" cy="0"/>
          </a:xfrm>
          <a:prstGeom prst="line">
            <a:avLst/>
          </a:prstGeom>
          <a:ln w="19050">
            <a:solidFill>
              <a:srgbClr val="B4856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BC3762-F3A5-3E8C-4DFD-6EE548BE0933}"/>
              </a:ext>
            </a:extLst>
          </p:cNvPr>
          <p:cNvSpPr txBox="1"/>
          <p:nvPr/>
        </p:nvSpPr>
        <p:spPr>
          <a:xfrm>
            <a:off x="1770628" y="2131763"/>
            <a:ext cx="561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데이터 종류가 적어 정교한 분류 기준을 세우지 못했다</a:t>
            </a: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1C5F8-17E9-386F-E186-14A2F9CE622D}"/>
              </a:ext>
            </a:extLst>
          </p:cNvPr>
          <p:cNvSpPr txBox="1"/>
          <p:nvPr/>
        </p:nvSpPr>
        <p:spPr>
          <a:xfrm>
            <a:off x="1770628" y="3137069"/>
            <a:ext cx="596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실시간 데이터를 수집하지 못해 </a:t>
            </a:r>
            <a:b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과거 데이터만으로 모델링을 했다</a:t>
            </a: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703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향후 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FBB94-78B0-8F0F-87D4-EA8A9F72EB41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DB15-9C96-4980-EF2B-7214DEA410E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1C83EC-2913-7FB5-8036-45030240A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91213"/>
              </p:ext>
            </p:extLst>
          </p:nvPr>
        </p:nvGraphicFramePr>
        <p:xfrm>
          <a:off x="1154001" y="1410406"/>
          <a:ext cx="6821714" cy="30522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596571">
                  <a:extLst>
                    <a:ext uri="{9D8B030D-6E8A-4147-A177-3AD203B41FA5}">
                      <a16:colId xmlns:a16="http://schemas.microsoft.com/office/drawing/2014/main" val="358508395"/>
                    </a:ext>
                  </a:extLst>
                </a:gridCol>
                <a:gridCol w="5225143">
                  <a:extLst>
                    <a:ext uri="{9D8B030D-6E8A-4147-A177-3AD203B41FA5}">
                      <a16:colId xmlns:a16="http://schemas.microsoft.com/office/drawing/2014/main" val="1280580766"/>
                    </a:ext>
                  </a:extLst>
                </a:gridCol>
              </a:tblGrid>
              <a:tr h="450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향후 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14459"/>
                  </a:ext>
                </a:extLst>
              </a:tr>
              <a:tr h="597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 밀린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개발 과정 완료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우선순위가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후순위여서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개발이 미처 다 되지 않은 개발 과정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9597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확보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데이터를 확보하여 현재의 데이터로 모델링 및 예측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7052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차선 변경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 서비스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CCTV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데이터를 확보하여 교통상황 분석 후 차선 변경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00724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교량 개수 확장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현재 교통량 기준으로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TOP3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만을 가지고 서비스를 만들었는데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이를 한강 교량 전체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(20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확장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90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4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9684CEDC-824A-E3BE-2A19-70442D9E9E98}"/>
              </a:ext>
            </a:extLst>
          </p:cNvPr>
          <p:cNvSpPr/>
          <p:nvPr/>
        </p:nvSpPr>
        <p:spPr>
          <a:xfrm rot="16200000">
            <a:off x="2567442" y="-1365932"/>
            <a:ext cx="4027752" cy="871897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0764A6-02E1-9A1E-F5BB-D25A8B8A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616896"/>
            <a:ext cx="6337474" cy="9020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609A20-9CB1-3109-4EFB-179C42EC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53" y="2783748"/>
            <a:ext cx="5004604" cy="9020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9D45F9-3E74-5FC3-3C3D-236563C5E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43" y="2097678"/>
            <a:ext cx="5649191" cy="7774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8FAC7-8849-6601-4C1F-DB204EB081D7}"/>
              </a:ext>
            </a:extLst>
          </p:cNvPr>
          <p:cNvSpPr txBox="1"/>
          <p:nvPr/>
        </p:nvSpPr>
        <p:spPr>
          <a:xfrm>
            <a:off x="1853495" y="1225667"/>
            <a:ext cx="5297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96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교통혼잡</a:t>
            </a:r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은 서울특별시의 고질적인 이슈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F6278-AA88-E291-12BA-A8B70AB2705A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17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696405" y="2657603"/>
            <a:ext cx="172261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06</a:t>
            </a:r>
            <a:r>
              <a:rPr lang="en-US" altLang="ko-KR" sz="200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185951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137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06.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부록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99760"/>
            <a:ext cx="2196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수집 경로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8B6D02-B13E-1900-E46E-1B084ED7BB59}"/>
              </a:ext>
            </a:extLst>
          </p:cNvPr>
          <p:cNvGrpSpPr/>
          <p:nvPr/>
        </p:nvGrpSpPr>
        <p:grpSpPr>
          <a:xfrm>
            <a:off x="699529" y="1115511"/>
            <a:ext cx="7646692" cy="3975700"/>
            <a:chOff x="626462" y="973467"/>
            <a:chExt cx="7646692" cy="39757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1FD1FB4-3AAF-1D5C-8A81-C3D571E019AB}"/>
                </a:ext>
              </a:extLst>
            </p:cNvPr>
            <p:cNvSpPr/>
            <p:nvPr/>
          </p:nvSpPr>
          <p:spPr>
            <a:xfrm>
              <a:off x="626462" y="973467"/>
              <a:ext cx="7646692" cy="3975700"/>
            </a:xfrm>
            <a:prstGeom prst="roundRect">
              <a:avLst>
                <a:gd name="adj" fmla="val 3655"/>
              </a:avLst>
            </a:prstGeom>
            <a:solidFill>
              <a:schemeClr val="bg1">
                <a:alpha val="66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4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4FC66-7AB2-B925-94B1-AF8CB5C3CE4D}"/>
                </a:ext>
              </a:extLst>
            </p:cNvPr>
            <p:cNvGrpSpPr/>
            <p:nvPr/>
          </p:nvGrpSpPr>
          <p:grpSpPr>
            <a:xfrm>
              <a:off x="870846" y="1181101"/>
              <a:ext cx="3307892" cy="3560432"/>
              <a:chOff x="976406" y="5667376"/>
              <a:chExt cx="3595594" cy="383872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08D1709-9AAC-4C91-43AA-366004E8A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406" y="5667376"/>
                <a:ext cx="3595594" cy="18743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4948FEF-E869-2F5C-6179-C055134D8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406" y="7631735"/>
                <a:ext cx="3595594" cy="18743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1238CB-3817-2894-951B-094BDC973BED}"/>
              </a:ext>
            </a:extLst>
          </p:cNvPr>
          <p:cNvSpPr txBox="1"/>
          <p:nvPr/>
        </p:nvSpPr>
        <p:spPr>
          <a:xfrm>
            <a:off x="4631620" y="2764807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서울시 교통정보 시스템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TOPIS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F0E73-415F-7F8C-54C3-E23443FA75D3}"/>
              </a:ext>
            </a:extLst>
          </p:cNvPr>
          <p:cNvSpPr txBox="1"/>
          <p:nvPr/>
        </p:nvSpPr>
        <p:spPr>
          <a:xfrm>
            <a:off x="4631620" y="3123727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hlinkClick r:id="rId5"/>
              </a:rPr>
              <a:t>https://topis.seoul.go.kr/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D7522-1A34-7EEA-D0CB-8E7406148C4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9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86079" y="2454442"/>
            <a:ext cx="3343270" cy="806116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감사합니다</a:t>
            </a:r>
            <a:r>
              <a:rPr lang="en-US" altLang="ko-KR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48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228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568068" y="2454442"/>
            <a:ext cx="1979292" cy="806116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Q &amp; A </a:t>
            </a:r>
            <a:endParaRPr lang="ko-KR" altLang="en-US" sz="48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5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83350FDA-8AF0-F171-B047-8B23B156C413}"/>
              </a:ext>
            </a:extLst>
          </p:cNvPr>
          <p:cNvSpPr/>
          <p:nvPr/>
        </p:nvSpPr>
        <p:spPr>
          <a:xfrm rot="16200000">
            <a:off x="2578374" y="-137223"/>
            <a:ext cx="3987251" cy="6705606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25A42-4853-BB63-D158-8021075E3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5" y="1419439"/>
            <a:ext cx="5442626" cy="2839630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F38DB-5247-21B5-C2C5-05498C639DC0}"/>
              </a:ext>
            </a:extLst>
          </p:cNvPr>
          <p:cNvSpPr txBox="1"/>
          <p:nvPr/>
        </p:nvSpPr>
        <p:spPr>
          <a:xfrm>
            <a:off x="1833664" y="4432428"/>
            <a:ext cx="2731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매년 지속적으로 증가하는 추세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D3B9-0C01-22F6-6753-AC7D3484ED3E}"/>
              </a:ext>
            </a:extLst>
          </p:cNvPr>
          <p:cNvSpPr txBox="1"/>
          <p:nvPr/>
        </p:nvSpPr>
        <p:spPr>
          <a:xfrm>
            <a:off x="1833664" y="4763901"/>
            <a:ext cx="5075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- 2018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년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GDP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의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3.57%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에 이를 정도로 국가 경제활동에 큰 영향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C6DA6-804B-EFDB-2B2F-827A293B15FE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57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6C1AD-045C-6FAA-D2F1-3EE963A14A7B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2AB63D08-539C-4068-D6B4-9AE6A402D32D}"/>
              </a:ext>
            </a:extLst>
          </p:cNvPr>
          <p:cNvSpPr/>
          <p:nvPr/>
        </p:nvSpPr>
        <p:spPr>
          <a:xfrm rot="16200000">
            <a:off x="3617120" y="-2001723"/>
            <a:ext cx="1536507" cy="815291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1CE822-C720-DAB0-7926-83CC4DBD1B0E}"/>
              </a:ext>
            </a:extLst>
          </p:cNvPr>
          <p:cNvGrpSpPr/>
          <p:nvPr/>
        </p:nvGrpSpPr>
        <p:grpSpPr>
          <a:xfrm>
            <a:off x="1228321" y="1528038"/>
            <a:ext cx="6257679" cy="1093388"/>
            <a:chOff x="851746" y="1575151"/>
            <a:chExt cx="6257679" cy="10933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4367D9-716F-1D19-06AC-B907D3650209}"/>
                </a:ext>
              </a:extLst>
            </p:cNvPr>
            <p:cNvSpPr txBox="1"/>
            <p:nvPr/>
          </p:nvSpPr>
          <p:spPr>
            <a:xfrm>
              <a:off x="851747" y="1987321"/>
              <a:ext cx="6257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 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 혼잡으로 인하여 발생되는 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시간가치 손실</a:t>
              </a:r>
              <a:r>
                <a: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차량운행비 증가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와 같이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C9C084-D4E3-FA47-0E19-A6CAFEB6B0E0}"/>
                </a:ext>
              </a:extLst>
            </p:cNvPr>
            <p:cNvSpPr txBox="1"/>
            <p:nvPr/>
          </p:nvSpPr>
          <p:spPr>
            <a:xfrm>
              <a:off x="851746" y="1575151"/>
              <a:ext cx="2091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 혼잡 비용</a:t>
              </a:r>
              <a:r>
                <a:rPr lang="ko-KR" altLang="en-US" sz="1600" b="1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이란</a:t>
              </a:r>
              <a:r>
                <a:rPr lang="en-US" altLang="ko-KR" sz="1600" b="1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451D41-841E-84EC-219A-B7A6095F1223}"/>
                </a:ext>
              </a:extLst>
            </p:cNvPr>
            <p:cNvSpPr txBox="1"/>
            <p:nvPr/>
          </p:nvSpPr>
          <p:spPr>
            <a:xfrm>
              <a:off x="975327" y="2329985"/>
              <a:ext cx="32947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추가적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으로 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발생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하는 사회적 비용</a:t>
              </a:r>
            </a:p>
          </p:txBody>
        </p:sp>
      </p:grp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457DC5BB-508D-2142-CB75-0AE0ADAB6C82}"/>
              </a:ext>
            </a:extLst>
          </p:cNvPr>
          <p:cNvSpPr/>
          <p:nvPr/>
        </p:nvSpPr>
        <p:spPr>
          <a:xfrm rot="16200000">
            <a:off x="3491855" y="-76662"/>
            <a:ext cx="1787037" cy="815291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AEC6A-476C-BE5B-F2D9-BF2B95F6938A}"/>
              </a:ext>
            </a:extLst>
          </p:cNvPr>
          <p:cNvSpPr txBox="1"/>
          <p:nvPr/>
        </p:nvSpPr>
        <p:spPr>
          <a:xfrm>
            <a:off x="1213024" y="3297041"/>
            <a:ext cx="406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 </a:t>
            </a:r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=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차량운행비 </a:t>
            </a:r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시간가치비용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B6A44-6B1D-6C66-FE03-092BB7647F98}"/>
              </a:ext>
            </a:extLst>
          </p:cNvPr>
          <p:cNvSpPr txBox="1"/>
          <p:nvPr/>
        </p:nvSpPr>
        <p:spPr>
          <a:xfrm>
            <a:off x="1213025" y="3716711"/>
            <a:ext cx="6563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차량운행비 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고정비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인건비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보험료 등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 +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변동비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엔진오일비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연료비 등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DB0C98-7BC4-071E-F782-559379EB5421}"/>
              </a:ext>
            </a:extLst>
          </p:cNvPr>
          <p:cNvSpPr txBox="1"/>
          <p:nvPr/>
        </p:nvSpPr>
        <p:spPr>
          <a:xfrm>
            <a:off x="1213025" y="4136993"/>
            <a:ext cx="6563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시간가치비용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수단별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승용차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버스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), </a:t>
            </a:r>
            <a:r>
              <a:rPr lang="ko-KR" altLang="en-US" sz="16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목적별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업무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비업무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</a:p>
          <a:p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재차인원의 시간가치비용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43ABE8-7925-C8E5-3845-76F4500D3B4F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3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8132-C259-F14A-EB9D-64FEF76E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" y="-1265186"/>
            <a:ext cx="7981092" cy="933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ED1D5-060D-B319-FBE1-57C7EA4A5E4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B433AE-9F3B-CD22-7B53-4F71CBECF371}"/>
              </a:ext>
            </a:extLst>
          </p:cNvPr>
          <p:cNvGrpSpPr/>
          <p:nvPr/>
        </p:nvGrpSpPr>
        <p:grpSpPr>
          <a:xfrm>
            <a:off x="1858059" y="1771941"/>
            <a:ext cx="5413598" cy="883557"/>
            <a:chOff x="1850917" y="2185808"/>
            <a:chExt cx="5413598" cy="883557"/>
          </a:xfrm>
        </p:grpSpPr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A3364C0A-7789-F2BF-F029-98BF250182B4}"/>
                </a:ext>
              </a:extLst>
            </p:cNvPr>
            <p:cNvSpPr/>
            <p:nvPr/>
          </p:nvSpPr>
          <p:spPr>
            <a:xfrm rot="16200000">
              <a:off x="4115937" y="-79212"/>
              <a:ext cx="883557" cy="5413598"/>
            </a:xfrm>
            <a:prstGeom prst="roundRect">
              <a:avLst>
                <a:gd name="adj" fmla="val 2535"/>
              </a:avLst>
            </a:prstGeom>
            <a:solidFill>
              <a:schemeClr val="bg1"/>
            </a:solidFill>
            <a:ln w="31750">
              <a:solidFill>
                <a:srgbClr val="D7B274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9F1EA-14A8-46A2-6106-CCEA1A5D5B5E}"/>
                </a:ext>
              </a:extLst>
            </p:cNvPr>
            <p:cNvSpPr txBox="1"/>
            <p:nvPr/>
          </p:nvSpPr>
          <p:spPr>
            <a:xfrm>
              <a:off x="2140972" y="2354694"/>
              <a:ext cx="484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교통혼잡비용을 줄이려면</a:t>
              </a:r>
              <a:br>
                <a:rPr lang="en-US" altLang="ko-KR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</a:br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교통혼잡을 완화하기 위한</a:t>
              </a:r>
              <a:r>
                <a:rPr lang="en-US" altLang="ko-KR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지속적인 노력이 필요</a:t>
              </a:r>
            </a:p>
          </p:txBody>
        </p:sp>
      </p:grp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E8BE64AF-ABD2-5551-4980-640E82C4F6CE}"/>
              </a:ext>
            </a:extLst>
          </p:cNvPr>
          <p:cNvSpPr/>
          <p:nvPr/>
        </p:nvSpPr>
        <p:spPr>
          <a:xfrm rot="16200000">
            <a:off x="3978955" y="1061584"/>
            <a:ext cx="1171805" cy="5413598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5AF96-E588-1D7F-F7C8-4CF319A6C83C}"/>
              </a:ext>
            </a:extLst>
          </p:cNvPr>
          <p:cNvSpPr txBox="1"/>
          <p:nvPr/>
        </p:nvSpPr>
        <p:spPr>
          <a:xfrm>
            <a:off x="2126688" y="3352884"/>
            <a:ext cx="48763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이용자 맞춤형 교통체계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구축</a:t>
            </a:r>
            <a: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b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첨단 </a:t>
            </a:r>
            <a: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ICT 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기술을 접목한 </a:t>
            </a:r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도로이용 효율성 증진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 </a:t>
            </a:r>
            <a:b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지속적인 </a:t>
            </a:r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교통수요관리 정책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 요구되는 상황</a:t>
            </a:r>
          </a:p>
        </p:txBody>
      </p:sp>
    </p:spTree>
    <p:extLst>
      <p:ext uri="{BB962C8B-B14F-4D97-AF65-F5344CB8AC3E}">
        <p14:creationId xmlns:p14="http://schemas.microsoft.com/office/powerpoint/2010/main" val="3155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제주고딕" panose="02000300000000000000" pitchFamily="2" charset="-127"/>
                <a:ea typeface="제주고딕" panose="02000300000000000000" pitchFamily="2" charset="-127"/>
              </a:rPr>
              <a:t>교통혼잡 감소에 도움이 될 것으로 판단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06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기획 배경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8132-C259-F14A-EB9D-64FEF76E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" y="-1265186"/>
            <a:ext cx="7981092" cy="933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ED1D5-060D-B319-FBE1-57C7EA4A5E4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6908E36A-EB40-6E5D-33F8-5DFF3663CB23}"/>
              </a:ext>
            </a:extLst>
          </p:cNvPr>
          <p:cNvSpPr/>
          <p:nvPr/>
        </p:nvSpPr>
        <p:spPr>
          <a:xfrm rot="16200000">
            <a:off x="3967015" y="-270927"/>
            <a:ext cx="1253284" cy="6429598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734CFF-D154-0561-2F28-9161EDA1E61F}"/>
              </a:ext>
            </a:extLst>
          </p:cNvPr>
          <p:cNvGrpSpPr/>
          <p:nvPr/>
        </p:nvGrpSpPr>
        <p:grpSpPr>
          <a:xfrm>
            <a:off x="1350059" y="2503023"/>
            <a:ext cx="6429598" cy="869992"/>
            <a:chOff x="1350059" y="2503023"/>
            <a:chExt cx="6429598" cy="8699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E1F430-180C-403B-A4C1-AAC37DC4E7C2}"/>
                </a:ext>
              </a:extLst>
            </p:cNvPr>
            <p:cNvSpPr txBox="1"/>
            <p:nvPr/>
          </p:nvSpPr>
          <p:spPr>
            <a:xfrm>
              <a:off x="1350059" y="2503023"/>
              <a:ext cx="6429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 정보를 제공하여 도로 이용자의 분산을 유도하면 </a:t>
              </a:r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714CD2-E5CA-D6F6-C219-B535D7950EDF}"/>
                </a:ext>
              </a:extLst>
            </p:cNvPr>
            <p:cNvSpPr txBox="1"/>
            <p:nvPr/>
          </p:nvSpPr>
          <p:spPr>
            <a:xfrm>
              <a:off x="2467430" y="2972905"/>
              <a:ext cx="43107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 감소에 도움이 될 것으로 판단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54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</TotalTime>
  <Words>4127</Words>
  <Application>Microsoft Office PowerPoint</Application>
  <PresentationFormat>화면 슬라이드 쇼(16:10)</PresentationFormat>
  <Paragraphs>778</Paragraphs>
  <Slides>53</Slides>
  <Notes>48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제주고딕</vt:lpstr>
      <vt:lpstr>Calibri Light</vt:lpstr>
      <vt:lpstr>Calibri</vt:lpstr>
      <vt:lpstr>티웨이_날다</vt:lpstr>
      <vt:lpstr>Arial</vt:lpstr>
      <vt:lpstr>문화재돌봄체 Regular</vt:lpstr>
      <vt:lpstr>맑은 고딕</vt:lpstr>
      <vt:lpstr>티웨이_항공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com6</dc:creator>
  <cp:lastModifiedBy>sallyzmk@gmail.com</cp:lastModifiedBy>
  <cp:revision>48</cp:revision>
  <dcterms:created xsi:type="dcterms:W3CDTF">2022-11-01T07:45:03Z</dcterms:created>
  <dcterms:modified xsi:type="dcterms:W3CDTF">2022-12-02T01:36:28Z</dcterms:modified>
</cp:coreProperties>
</file>